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0B_1812F6EA.xml" ContentType="application/vnd.ms-powerpoint.comments+xml"/>
  <Override PartName="/ppt/comments/modernComment_42A_B9DBF23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1082" r:id="rId6"/>
    <p:sldId id="1089" r:id="rId7"/>
    <p:sldId id="1035" r:id="rId8"/>
    <p:sldId id="1087" r:id="rId9"/>
    <p:sldId id="1067" r:id="rId10"/>
    <p:sldId id="1066" r:id="rId11"/>
    <p:sldId id="1081" r:id="rId12"/>
    <p:sldId id="1083" r:id="rId13"/>
    <p:sldId id="1085" r:id="rId14"/>
    <p:sldId id="1084" r:id="rId15"/>
    <p:sldId id="1034" r:id="rId16"/>
    <p:sldId id="1088" r:id="rId17"/>
    <p:sldId id="1090" r:id="rId18"/>
    <p:sldId id="1079" r:id="rId19"/>
    <p:sldId id="10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A1805E-6B74-38EF-4649-5E8AFF01738A}" name="Else, Chris" initials="EC" userId="S::chris.else@kent.fire-uk.org::297c241e-755e-472b-9de6-863dda363e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Abbott" initials="RA" lastIdx="1" clrIdx="0">
    <p:extLst>
      <p:ext uri="{19B8F6BF-5375-455C-9EA6-DF929625EA0E}">
        <p15:presenceInfo xmlns:p15="http://schemas.microsoft.com/office/powerpoint/2012/main" userId="Ryan Abb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3B0"/>
    <a:srgbClr val="B9DEFF"/>
    <a:srgbClr val="00559F"/>
    <a:srgbClr val="E11B22"/>
    <a:srgbClr val="4C88BC"/>
    <a:srgbClr val="BFBFBF"/>
    <a:srgbClr val="4CC884"/>
    <a:srgbClr val="D15F5F"/>
    <a:srgbClr val="FF4C4C"/>
    <a:srgbClr val="808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6" autoAdjust="0"/>
    <p:restoredTop sz="81152" autoAdjust="0"/>
  </p:normalViewPr>
  <p:slideViewPr>
    <p:cSldViewPr snapToGrid="0">
      <p:cViewPr varScale="1">
        <p:scale>
          <a:sx n="94" d="100"/>
          <a:sy n="94" d="100"/>
        </p:scale>
        <p:origin x="942" y="90"/>
      </p:cViewPr>
      <p:guideLst>
        <p:guide orient="horz" pos="91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omments/modernComment_40B_1812F6EA.xml><?xml version="1.0" encoding="utf-8"?>
<p188:cmLst xmlns:a="http://schemas.openxmlformats.org/drawingml/2006/main" xmlns:r="http://schemas.openxmlformats.org/officeDocument/2006/relationships" xmlns:p188="http://schemas.microsoft.com/office/powerpoint/2018/8/main">
  <p188:cm id="{7706A369-CD31-4773-BBA4-E8E0EBE0B81F}" authorId="{6DA1805E-6B74-38EF-4649-5E8AFF01738A}" created="2022-12-12T21:57:27.767">
    <pc:sldMkLst xmlns:pc="http://schemas.microsoft.com/office/powerpoint/2013/main/command">
      <pc:docMk/>
      <pc:sldMk cId="403896042" sldId="1035"/>
    </pc:sldMkLst>
    <p188:txBody>
      <a:bodyPr/>
      <a:lstStyle/>
      <a:p>
        <a:r>
          <a:rPr lang="en-GB"/>
          <a:t>Added a couple of boxes to take us into the future </a:t>
        </a:r>
      </a:p>
    </p188:txBody>
  </p188:cm>
</p188:cmLst>
</file>

<file path=ppt/comments/modernComment_42A_B9DBF237.xml><?xml version="1.0" encoding="utf-8"?>
<p188:cmLst xmlns:a="http://schemas.openxmlformats.org/drawingml/2006/main" xmlns:r="http://schemas.openxmlformats.org/officeDocument/2006/relationships" xmlns:p188="http://schemas.microsoft.com/office/powerpoint/2018/8/main">
  <p188:cm id="{58EE81E9-1639-4B93-809B-5B031D13F512}" authorId="{6DA1805E-6B74-38EF-4649-5E8AFF01738A}" created="2022-12-12T21:58:12.064">
    <ac:deMkLst xmlns:ac="http://schemas.microsoft.com/office/drawing/2013/main/command">
      <pc:docMk xmlns:pc="http://schemas.microsoft.com/office/powerpoint/2013/main/command"/>
      <pc:sldMk xmlns:pc="http://schemas.microsoft.com/office/powerpoint/2013/main/command" cId="3118199351" sldId="1066"/>
      <ac:picMk id="9" creationId="{42FF96CA-0C31-6F1F-1294-281FDB2B3786}"/>
    </ac:deMkLst>
    <p188:txBody>
      <a:bodyPr/>
      <a:lstStyle/>
      <a:p>
        <a:r>
          <a:rPr lang="en-GB"/>
          <a:t>Diagram and notes added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07047-31B5-4BBB-951F-935972C7246E}" type="datetimeFigureOut">
              <a:rPr lang="en-GB" smtClean="0"/>
              <a:t>14/12/2022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4741F-A99C-42E0-B937-3F61C314DFB6}" type="slidenum">
              <a:rPr lang="en-GB" smtClean="0"/>
              <a:t>‹#›</a:t>
            </a:fld>
            <a:endParaRPr lang="en-GB" dirty="0"/>
          </a:p>
        </p:txBody>
      </p:sp>
    </p:spTree>
    <p:extLst>
      <p:ext uri="{BB962C8B-B14F-4D97-AF65-F5344CB8AC3E}">
        <p14:creationId xmlns:p14="http://schemas.microsoft.com/office/powerpoint/2010/main" val="63329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nchesterfire.gov.uk/about-us/executive-board/ben-norm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4741F-A99C-42E0-B937-3F61C314DFB6}" type="slidenum">
              <a:rPr lang="en-GB" smtClean="0"/>
              <a:t>1</a:t>
            </a:fld>
            <a:endParaRPr lang="en-GB" dirty="0"/>
          </a:p>
        </p:txBody>
      </p:sp>
    </p:spTree>
    <p:extLst>
      <p:ext uri="{BB962C8B-B14F-4D97-AF65-F5344CB8AC3E}">
        <p14:creationId xmlns:p14="http://schemas.microsoft.com/office/powerpoint/2010/main" val="3861899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90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Invite suppliers not involved in presentations</a:t>
            </a:r>
            <a:r>
              <a:rPr lang="en-GB" baseline="0" dirty="0" smtClean="0"/>
              <a:t> if they wish to add anything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33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95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4741F-A99C-42E0-B937-3F61C314DFB6}" type="slidenum">
              <a:rPr lang="en-GB" smtClean="0"/>
              <a:t>16</a:t>
            </a:fld>
            <a:endParaRPr lang="en-GB" dirty="0"/>
          </a:p>
        </p:txBody>
      </p:sp>
    </p:spTree>
    <p:extLst>
      <p:ext uri="{BB962C8B-B14F-4D97-AF65-F5344CB8AC3E}">
        <p14:creationId xmlns:p14="http://schemas.microsoft.com/office/powerpoint/2010/main" val="15549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can I remind all supplier that this is a supplier agnostic engagement day to understand the supply market for CAD/ICCS as a whole.  This is the start of engagement, and future sessions shall provide opportunities for any sales pitches.  </a:t>
            </a:r>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4</a:t>
            </a:fld>
            <a:endParaRPr lang="en-GB" dirty="0"/>
          </a:p>
        </p:txBody>
      </p:sp>
    </p:spTree>
    <p:extLst>
      <p:ext uri="{BB962C8B-B14F-4D97-AF65-F5344CB8AC3E}">
        <p14:creationId xmlns:p14="http://schemas.microsoft.com/office/powerpoint/2010/main" val="398622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4741F-A99C-42E0-B937-3F61C314DFB6}" type="slidenum">
              <a:rPr lang="en-GB" smtClean="0"/>
              <a:t>5</a:t>
            </a:fld>
            <a:endParaRPr lang="en-GB" dirty="0"/>
          </a:p>
        </p:txBody>
      </p:sp>
    </p:spTree>
    <p:extLst>
      <p:ext uri="{BB962C8B-B14F-4D97-AF65-F5344CB8AC3E}">
        <p14:creationId xmlns:p14="http://schemas.microsoft.com/office/powerpoint/2010/main" val="170042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Vision </a:t>
            </a:r>
            <a:r>
              <a:rPr lang="en-US" sz="1400" b="0" dirty="0"/>
              <a:t>The vision of the NFCC is to improve safety in communities by working collaboratively with fire and rescue services, promoting national approaches where they work best. Procurement is a vital part of this collaborative intent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NFCTP – </a:t>
            </a:r>
            <a:r>
              <a:rPr lang="en-US" sz="1400" b="0" dirty="0">
                <a:latin typeface="Arial" panose="020B0604020202020204" pitchFamily="34" charset="0"/>
                <a:cs typeface="Arial" panose="020B0604020202020204" pitchFamily="34" charset="0"/>
              </a:rPr>
              <a:t>formed in 2016 in response to the fire ministers</a:t>
            </a:r>
            <a:r>
              <a:rPr lang="en-US" sz="1400" b="0" baseline="0" dirty="0">
                <a:latin typeface="Arial" panose="020B0604020202020204" pitchFamily="34" charset="0"/>
                <a:cs typeface="Arial" panose="020B0604020202020204" pitchFamily="34" charset="0"/>
              </a:rPr>
              <a:t> reform agenda, chaired by Ann Millington, Chief Exec of KFRS.  Consists of 6 Chief Fire Officers/Chief Execs category sponsors, and six cat leads from across the sector – ICT, Fleet, Ops, FM/Property, Professional Services and PPE/Clothing</a:t>
            </a:r>
            <a:endParaRPr lang="en-US" sz="1400" b="0" dirty="0">
              <a:latin typeface="Arial" panose="020B0604020202020204" pitchFamily="34" charset="0"/>
              <a:cs typeface="Arial" panose="020B0604020202020204" pitchFamily="34" charset="0"/>
            </a:endParaRPr>
          </a:p>
          <a:p>
            <a:pPr marL="0" indent="0" algn="l">
              <a:buNone/>
            </a:pPr>
            <a:endParaRPr lang="en-US" sz="14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84741F-A99C-42E0-B937-3F61C314DFB6}" type="slidenum">
              <a:rPr lang="en-GB" smtClean="0"/>
              <a:t>6</a:t>
            </a:fld>
            <a:endParaRPr lang="en-GB" dirty="0"/>
          </a:p>
        </p:txBody>
      </p:sp>
    </p:spTree>
    <p:extLst>
      <p:ext uri="{BB962C8B-B14F-4D97-AF65-F5344CB8AC3E}">
        <p14:creationId xmlns:p14="http://schemas.microsoft.com/office/powerpoint/2010/main" val="204172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n>
                  <a:noFill/>
                </a:ln>
                <a:solidFill>
                  <a:srgbClr val="000000"/>
                </a:solidFill>
                <a:effectLst/>
                <a:uFill>
                  <a:solidFill>
                    <a:srgbClr val="000000"/>
                  </a:solidFill>
                </a:uFill>
                <a:latin typeface="Arial" panose="020B0604020202020204" pitchFamily="34" charset="0"/>
                <a:ea typeface="Arial Unicode MS"/>
              </a:rPr>
              <a:t>Operational Communications Strategic Board - Purpose and structure</a:t>
            </a:r>
            <a:endParaRPr lang="en-GB" sz="1800" dirty="0">
              <a:ln>
                <a:noFill/>
              </a:ln>
              <a:solidFill>
                <a:srgbClr val="000000"/>
              </a:solidFill>
              <a:effectLst/>
              <a:uFill>
                <a:solidFill>
                  <a:srgbClr val="000000"/>
                </a:solidFill>
              </a:uFill>
              <a:latin typeface="Arial" panose="020B0604020202020204" pitchFamily="34" charset="0"/>
              <a:ea typeface="Arial" panose="020B0604020202020204" pitchFamily="34" charset="0"/>
            </a:endParaRPr>
          </a:p>
          <a:p>
            <a:pPr>
              <a:tabLst>
                <a:tab pos="6572250" algn="l"/>
              </a:tabLst>
            </a:pPr>
            <a:r>
              <a:rPr lang="en-GB" sz="1800" dirty="0">
                <a:ln>
                  <a:noFill/>
                </a:ln>
                <a:solidFill>
                  <a:srgbClr val="000000"/>
                </a:solidFill>
                <a:effectLst/>
                <a:uFill>
                  <a:solidFill>
                    <a:srgbClr val="000000"/>
                  </a:solidFill>
                </a:uFill>
                <a:latin typeface="Arial" panose="020B0604020202020204" pitchFamily="34" charset="0"/>
                <a:ea typeface="Arial" panose="020B0604020202020204" pitchFamily="34" charset="0"/>
              </a:rPr>
              <a:t> </a:t>
            </a:r>
          </a:p>
          <a:p>
            <a:pPr algn="just"/>
            <a:r>
              <a:rPr lang="en-US" sz="1800" dirty="0">
                <a:effectLst/>
                <a:latin typeface="Arial" panose="020B0604020202020204" pitchFamily="34" charset="0"/>
                <a:ea typeface="Arial Unicode MS"/>
              </a:rPr>
              <a:t>The OCSB is formed to bring together expertise related to fire and rescue emergency control rooms and operational communications and is intended to provide an intelligent client function overseeing operational communications matters on behalf of the Fire and Rescue Service. The purpose of the Board is to identify and share good practice in both specification and operation of control room systems and to ensure that FRS have access to, and can use, effective operational communications systems. It will promote consistently high standards of operational performance throughout the UK FRS. The Board will also provide oversight for national projects or </a:t>
            </a:r>
            <a:r>
              <a:rPr lang="en-US" sz="1800" dirty="0" err="1">
                <a:effectLst/>
                <a:latin typeface="Arial" panose="020B0604020202020204" pitchFamily="34" charset="0"/>
                <a:ea typeface="Arial Unicode MS"/>
              </a:rPr>
              <a:t>programmes</a:t>
            </a:r>
            <a:r>
              <a:rPr lang="en-US" sz="1800" dirty="0">
                <a:effectLst/>
                <a:latin typeface="Arial" panose="020B0604020202020204" pitchFamily="34" charset="0"/>
                <a:ea typeface="Arial Unicode MS"/>
              </a:rPr>
              <a:t> related to control provision, for example development of guidance for the operation of control rooms being developed under the Fire Control Guidance project, </a:t>
            </a:r>
            <a:r>
              <a:rPr lang="en-US" sz="1800" dirty="0" err="1">
                <a:effectLst/>
                <a:latin typeface="Arial" panose="020B0604020202020204" pitchFamily="34" charset="0"/>
                <a:ea typeface="Arial Unicode MS"/>
              </a:rPr>
              <a:t>Firelink</a:t>
            </a:r>
            <a:r>
              <a:rPr lang="en-US" sz="1800" dirty="0">
                <a:effectLst/>
                <a:latin typeface="Arial" panose="020B0604020202020204" pitchFamily="34" charset="0"/>
                <a:ea typeface="Arial Unicode MS"/>
              </a:rPr>
              <a:t> and the Emergency Services Mobile Communications </a:t>
            </a:r>
            <a:r>
              <a:rPr lang="en-US" sz="1800" dirty="0" err="1">
                <a:effectLst/>
                <a:latin typeface="Arial" panose="020B0604020202020204" pitchFamily="34" charset="0"/>
                <a:ea typeface="Arial Unicode MS"/>
              </a:rPr>
              <a:t>Programme</a:t>
            </a:r>
            <a:r>
              <a:rPr lang="en-US" sz="1800" dirty="0">
                <a:effectLst/>
                <a:latin typeface="Arial" panose="020B0604020202020204" pitchFamily="34" charset="0"/>
                <a:ea typeface="Arial Unicode MS"/>
              </a:rPr>
              <a:t>.</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 </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The Board, in conjunction with the </a:t>
            </a:r>
            <a:r>
              <a:rPr lang="en-US" sz="1800" dirty="0" err="1">
                <a:effectLst/>
                <a:latin typeface="Arial" panose="020B0604020202020204" pitchFamily="34" charset="0"/>
                <a:ea typeface="Arial Unicode MS"/>
              </a:rPr>
              <a:t>Mobilising</a:t>
            </a:r>
            <a:r>
              <a:rPr lang="en-US" sz="1800" dirty="0">
                <a:effectLst/>
                <a:latin typeface="Arial" panose="020B0604020202020204" pitchFamily="34" charset="0"/>
                <a:ea typeface="Arial Unicode MS"/>
              </a:rPr>
              <a:t> Officers Group (MOG) as the subject matter experts, will advise NFCC National Ops Coordination Committee, via the NFCC Strategic Lead for Operational Communications, on matters relating to Fire Control functions. </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The OCSB will ensure that all matters related to the effective operation of fire and rescue emergency control rooms are considered. The MOG will provide subject matter expertise for operational matters in particular.</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Working groups constituted under the OCSB will be for specific, time limited projects or tasks and will define their own meeting patterns. Working groups will define their terms of reference based upon the scope set by the OCSB and present them to the board for approval.</a:t>
            </a:r>
          </a:p>
          <a:p>
            <a:pPr algn="just"/>
            <a:endParaRPr lang="en-US" sz="1800" dirty="0">
              <a:effectLst/>
              <a:latin typeface="Arial" panose="020B0604020202020204" pitchFamily="34" charset="0"/>
              <a:ea typeface="Arial Unicode MS"/>
            </a:endParaRPr>
          </a:p>
          <a:p>
            <a:pPr algn="just"/>
            <a:r>
              <a:rPr lang="en-US" sz="1800" dirty="0">
                <a:effectLst/>
                <a:latin typeface="Arial" panose="020B0604020202020204" pitchFamily="34" charset="0"/>
                <a:ea typeface="Arial Unicode MS"/>
              </a:rPr>
              <a:t>Chair is Ben Norman Deputy Chief Greater Manchester Fire and Rescue </a:t>
            </a:r>
            <a:r>
              <a:rPr lang="en-GB" sz="2800" dirty="0">
                <a:hlinkClick r:id="rId3"/>
              </a:rPr>
              <a:t>Ben Norman - Greater Manchester Fire Rescue Service</a:t>
            </a:r>
            <a:endParaRPr lang="en-GB" sz="1800" dirty="0">
              <a:effectLst/>
              <a:latin typeface="Times New Roman" panose="02020603050405020304" pitchFamily="18" charset="0"/>
              <a:ea typeface="Arial Unicode MS"/>
            </a:endParaRPr>
          </a:p>
          <a:p>
            <a:pPr marL="0" indent="0" fontAlgn="base">
              <a:buNone/>
            </a:pPr>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7</a:t>
            </a:fld>
            <a:endParaRPr lang="en-GB" dirty="0"/>
          </a:p>
        </p:txBody>
      </p:sp>
    </p:spTree>
    <p:extLst>
      <p:ext uri="{BB962C8B-B14F-4D97-AF65-F5344CB8AC3E}">
        <p14:creationId xmlns:p14="http://schemas.microsoft.com/office/powerpoint/2010/main" val="376649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GB" dirty="0"/>
              <a:t>Aim</a:t>
            </a:r>
            <a:r>
              <a:rPr lang="en-GB" baseline="0" dirty="0"/>
              <a:t> - </a:t>
            </a:r>
            <a:r>
              <a:rPr lang="en-US" dirty="0"/>
              <a:t>Development of  a central national record of control room supplier and equipment information maintained and accessible to FRS.</a:t>
            </a:r>
          </a:p>
          <a:p>
            <a:pPr marL="0" indent="0" fontAlgn="base">
              <a:buNone/>
            </a:pPr>
            <a:r>
              <a:rPr lang="en-US" dirty="0"/>
              <a:t>An agreed set of high level business requirements, that detail the minimum viable set of requirements for CAD, ICCS and associated control room systems. </a:t>
            </a:r>
          </a:p>
          <a:p>
            <a:pPr marL="0" indent="0" fontAlgn="base">
              <a:buNone/>
            </a:pPr>
            <a:endParaRPr lang="en-US" dirty="0"/>
          </a:p>
          <a:p>
            <a:pPr marL="0" indent="0">
              <a:buNone/>
            </a:pPr>
            <a:r>
              <a:rPr lang="en-US" dirty="0"/>
              <a:t>Outcomes:</a:t>
            </a:r>
            <a:r>
              <a:rPr lang="en-US" baseline="0" dirty="0"/>
              <a:t> </a:t>
            </a:r>
            <a:r>
              <a:rPr lang="en-US" dirty="0"/>
              <a:t>This information is intended to increase sector situational awareness and understanding leading to greater and levels of efficiency, intelligence and consistency of fire service control 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will also allow future technology to be more easily and more efficiently implemented across the sector</a:t>
            </a:r>
            <a:r>
              <a:rPr lang="en-US" dirty="0" smtClean="0"/>
              <a:t>. Need</a:t>
            </a:r>
            <a:r>
              <a:rPr lang="en-US" baseline="0" dirty="0" smtClean="0"/>
              <a:t> to consider integration and interoperability also.</a:t>
            </a:r>
            <a:endParaRPr lang="en-US" dirty="0" smtClean="0"/>
          </a:p>
          <a:p>
            <a:pPr marL="0" indent="0">
              <a:buNone/>
            </a:pPr>
            <a:endParaRPr lang="en-US" dirty="0"/>
          </a:p>
          <a:p>
            <a:pPr marL="0" indent="0">
              <a:buNone/>
            </a:pPr>
            <a:r>
              <a:rPr lang="en-US" dirty="0"/>
              <a:t>This day is intended as the start of a refreshed relationships with suppliers - </a:t>
            </a:r>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8</a:t>
            </a:fld>
            <a:endParaRPr lang="en-GB" dirty="0"/>
          </a:p>
        </p:txBody>
      </p:sp>
    </p:spTree>
    <p:extLst>
      <p:ext uri="{BB962C8B-B14F-4D97-AF65-F5344CB8AC3E}">
        <p14:creationId xmlns:p14="http://schemas.microsoft.com/office/powerpoint/2010/main" val="44639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40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57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85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583D7734-FED6-4C64-91A0-AB8C1CE0B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116" y="557784"/>
            <a:ext cx="3835006" cy="1410164"/>
          </a:xfrm>
          <a:prstGeom prst="rect">
            <a:avLst/>
          </a:prstGeom>
        </p:spPr>
      </p:pic>
      <p:pic>
        <p:nvPicPr>
          <p:cNvPr id="7" name="Picture 6">
            <a:extLst>
              <a:ext uri="{FF2B5EF4-FFF2-40B4-BE49-F238E27FC236}">
                <a16:creationId xmlns="" xmlns:a16="http://schemas.microsoft.com/office/drawing/2014/main" id="{407D5F4D-3CDB-4A2C-B4A1-F003808E7C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71" y="2963394"/>
            <a:ext cx="3957729" cy="3758081"/>
          </a:xfrm>
          <a:prstGeom prst="rect">
            <a:avLst/>
          </a:prstGeom>
        </p:spPr>
      </p:pic>
      <p:sp>
        <p:nvSpPr>
          <p:cNvPr id="2" name="Title 1">
            <a:extLst>
              <a:ext uri="{FF2B5EF4-FFF2-40B4-BE49-F238E27FC236}">
                <a16:creationId xmlns="" xmlns:a16="http://schemas.microsoft.com/office/drawing/2014/main" id="{AA6410E0-179F-4DE6-A877-1CB01F92DD42}"/>
              </a:ext>
            </a:extLst>
          </p:cNvPr>
          <p:cNvSpPr>
            <a:spLocks noGrp="1"/>
          </p:cNvSpPr>
          <p:nvPr>
            <p:ph type="ctrTitle"/>
          </p:nvPr>
        </p:nvSpPr>
        <p:spPr>
          <a:xfrm>
            <a:off x="4736306" y="2701138"/>
            <a:ext cx="6617494" cy="2392355"/>
          </a:xfrm>
        </p:spPr>
        <p:txBody>
          <a:bodyPr anchor="ctr">
            <a:normAutofit/>
          </a:bodyPr>
          <a:lstStyle>
            <a:lvl1pPr algn="l">
              <a:defRPr sz="48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3609F7C-166D-4DD6-ADCA-543774FF7348}"/>
              </a:ext>
            </a:extLst>
          </p:cNvPr>
          <p:cNvSpPr>
            <a:spLocks noGrp="1"/>
          </p:cNvSpPr>
          <p:nvPr>
            <p:ph type="subTitle" idx="1"/>
          </p:nvPr>
        </p:nvSpPr>
        <p:spPr>
          <a:xfrm>
            <a:off x="4736306" y="5180814"/>
            <a:ext cx="6617494" cy="10842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Rectangle 9">
            <a:extLst>
              <a:ext uri="{FF2B5EF4-FFF2-40B4-BE49-F238E27FC236}">
                <a16:creationId xmlns="" xmlns:a16="http://schemas.microsoft.com/office/drawing/2014/main" id="{F69F4E53-1FA4-40DD-9518-3D0176F444FA}"/>
              </a:ext>
            </a:extLst>
          </p:cNvPr>
          <p:cNvSpPr/>
          <p:nvPr userDrawn="1"/>
        </p:nvSpPr>
        <p:spPr>
          <a:xfrm>
            <a:off x="1" y="2240106"/>
            <a:ext cx="12192000"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031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BA76C-9657-4702-9DB6-B97D98A6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004B655-1677-46C2-83A7-765E13DAA0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AE5027B-6E84-4559-A14A-15E9D9F68847}"/>
              </a:ext>
            </a:extLst>
          </p:cNvPr>
          <p:cNvSpPr>
            <a:spLocks noGrp="1"/>
          </p:cNvSpPr>
          <p:nvPr>
            <p:ph type="dt" sz="half" idx="10"/>
          </p:nvPr>
        </p:nvSpPr>
        <p:spPr/>
        <p:txBody>
          <a:bodyPr/>
          <a:lstStyle/>
          <a:p>
            <a:fld id="{79AFC1C4-3FA9-4318-9B2A-FD68D3CBE7EA}" type="datetimeFigureOut">
              <a:rPr lang="en-GB" smtClean="0"/>
              <a:t>14/12/2022</a:t>
            </a:fld>
            <a:endParaRPr lang="en-GB" dirty="0"/>
          </a:p>
        </p:txBody>
      </p:sp>
      <p:sp>
        <p:nvSpPr>
          <p:cNvPr id="5" name="Footer Placeholder 4">
            <a:extLst>
              <a:ext uri="{FF2B5EF4-FFF2-40B4-BE49-F238E27FC236}">
                <a16:creationId xmlns="" xmlns:a16="http://schemas.microsoft.com/office/drawing/2014/main" id="{C88063DE-AAE5-4EBB-BCD8-803D98240C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CF070740-7861-4228-A246-EB4243F84DDE}"/>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2506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6B1BA13-E0ED-4A1A-A6CB-B7B71E88B2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877A381-11E6-4FA7-A707-7BC626C014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BC0633-7A5D-43B0-924D-BFAD8F3E07D5}"/>
              </a:ext>
            </a:extLst>
          </p:cNvPr>
          <p:cNvSpPr>
            <a:spLocks noGrp="1"/>
          </p:cNvSpPr>
          <p:nvPr>
            <p:ph type="dt" sz="half" idx="10"/>
          </p:nvPr>
        </p:nvSpPr>
        <p:spPr/>
        <p:txBody>
          <a:bodyPr/>
          <a:lstStyle/>
          <a:p>
            <a:fld id="{79AFC1C4-3FA9-4318-9B2A-FD68D3CBE7EA}" type="datetimeFigureOut">
              <a:rPr lang="en-GB" smtClean="0"/>
              <a:t>14/12/2022</a:t>
            </a:fld>
            <a:endParaRPr lang="en-GB" dirty="0"/>
          </a:p>
        </p:txBody>
      </p:sp>
      <p:sp>
        <p:nvSpPr>
          <p:cNvPr id="5" name="Footer Placeholder 4">
            <a:extLst>
              <a:ext uri="{FF2B5EF4-FFF2-40B4-BE49-F238E27FC236}">
                <a16:creationId xmlns="" xmlns:a16="http://schemas.microsoft.com/office/drawing/2014/main" id="{1601CE97-CE09-4366-908F-17BB5B06CD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3FE9ABB6-096C-482B-9991-4D492C218B6D}"/>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4366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F324E-932C-4C0D-B5B8-B8F0F59C7F5C}"/>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330E687-7E56-4021-A3F3-58481212CF7F}"/>
              </a:ext>
            </a:extLst>
          </p:cNvPr>
          <p:cNvSpPr>
            <a:spLocks noGrp="1"/>
          </p:cNvSpPr>
          <p:nvPr>
            <p:ph idx="1"/>
          </p:nvPr>
        </p:nvSpPr>
        <p:spPr>
          <a:xfrm>
            <a:off x="838200" y="1457325"/>
            <a:ext cx="10515600" cy="4719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 xmlns:a16="http://schemas.microsoft.com/office/drawing/2014/main" id="{301E4BB3-0AD2-4816-AA19-80F365C4E4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20628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F324E-932C-4C0D-B5B8-B8F0F59C7F5C}"/>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pic>
        <p:nvPicPr>
          <p:cNvPr id="6" name="Picture 5">
            <a:extLst>
              <a:ext uri="{FF2B5EF4-FFF2-40B4-BE49-F238E27FC236}">
                <a16:creationId xmlns="" xmlns:a16="http://schemas.microsoft.com/office/drawing/2014/main" id="{301E4BB3-0AD2-4816-AA19-80F365C4E4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1206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36E6EFC-EC84-4FE0-9434-8E19F8CF699E}"/>
              </a:ext>
            </a:extLst>
          </p:cNvPr>
          <p:cNvSpPr>
            <a:spLocks noGrp="1"/>
          </p:cNvSpPr>
          <p:nvPr>
            <p:ph sz="half" idx="1"/>
          </p:nvPr>
        </p:nvSpPr>
        <p:spPr>
          <a:xfrm>
            <a:off x="838200" y="1407319"/>
            <a:ext cx="5181600" cy="4769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BEAF891-08CF-489A-BC82-845494126388}"/>
              </a:ext>
            </a:extLst>
          </p:cNvPr>
          <p:cNvSpPr>
            <a:spLocks noGrp="1"/>
          </p:cNvSpPr>
          <p:nvPr>
            <p:ph sz="half" idx="2"/>
          </p:nvPr>
        </p:nvSpPr>
        <p:spPr>
          <a:xfrm>
            <a:off x="6172200" y="1407319"/>
            <a:ext cx="5181600" cy="4769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 xmlns:a16="http://schemas.microsoft.com/office/drawing/2014/main" id="{344AC9EB-56DF-472F-83D0-A4DC38E403E2}"/>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pic>
        <p:nvPicPr>
          <p:cNvPr id="9" name="Picture 8">
            <a:extLst>
              <a:ext uri="{FF2B5EF4-FFF2-40B4-BE49-F238E27FC236}">
                <a16:creationId xmlns="" xmlns:a16="http://schemas.microsoft.com/office/drawing/2014/main" id="{301E4BB3-0AD2-4816-AA19-80F365C4E4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42822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344BBF-D784-4FFF-9C06-4F26A09167FC}"/>
              </a:ext>
            </a:extLst>
          </p:cNvPr>
          <p:cNvSpPr>
            <a:spLocks noGrp="1"/>
          </p:cNvSpPr>
          <p:nvPr>
            <p:ph type="title" hasCustomPrompt="1"/>
          </p:nvPr>
        </p:nvSpPr>
        <p:spPr>
          <a:xfrm>
            <a:off x="4106282" y="3053359"/>
            <a:ext cx="7468546" cy="2001019"/>
          </a:xfrm>
        </p:spPr>
        <p:txBody>
          <a:bodyPr anchor="ctr">
            <a:normAutofit/>
          </a:bodyPr>
          <a:lstStyle>
            <a:lvl1pPr algn="l">
              <a:defRPr sz="4400"/>
            </a:lvl1pPr>
          </a:lstStyle>
          <a:p>
            <a:r>
              <a:rPr lang="en-GB"/>
              <a:t>Enter section title here</a:t>
            </a:r>
          </a:p>
        </p:txBody>
      </p:sp>
      <p:pic>
        <p:nvPicPr>
          <p:cNvPr id="7" name="Picture 6">
            <a:extLst>
              <a:ext uri="{FF2B5EF4-FFF2-40B4-BE49-F238E27FC236}">
                <a16:creationId xmlns="" xmlns:a16="http://schemas.microsoft.com/office/drawing/2014/main" id="{342BD9FB-73F8-48D6-96FE-FD7EF2D9E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1" y="2963394"/>
            <a:ext cx="3957729" cy="3758081"/>
          </a:xfrm>
          <a:prstGeom prst="rect">
            <a:avLst/>
          </a:prstGeom>
        </p:spPr>
      </p:pic>
      <p:sp>
        <p:nvSpPr>
          <p:cNvPr id="8" name="Rectangle 7">
            <a:extLst>
              <a:ext uri="{FF2B5EF4-FFF2-40B4-BE49-F238E27FC236}">
                <a16:creationId xmlns="" xmlns:a16="http://schemas.microsoft.com/office/drawing/2014/main" id="{1E9E85F4-29D6-4698-A898-5A18B59831B4}"/>
              </a:ext>
            </a:extLst>
          </p:cNvPr>
          <p:cNvSpPr/>
          <p:nvPr userDrawn="1"/>
        </p:nvSpPr>
        <p:spPr>
          <a:xfrm>
            <a:off x="1" y="2240106"/>
            <a:ext cx="12192000"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 xmlns:a16="http://schemas.microsoft.com/office/drawing/2014/main" id="{7C81A06E-E968-47FA-9C98-A0C99DB8DD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116" y="557784"/>
            <a:ext cx="3835006" cy="1410164"/>
          </a:xfrm>
          <a:prstGeom prst="rect">
            <a:avLst/>
          </a:prstGeom>
        </p:spPr>
      </p:pic>
    </p:spTree>
    <p:extLst>
      <p:ext uri="{BB962C8B-B14F-4D97-AF65-F5344CB8AC3E}">
        <p14:creationId xmlns:p14="http://schemas.microsoft.com/office/powerpoint/2010/main" val="46901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9EB45-DFB1-40BE-81B6-C99B0AE834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5BBA1FB-2061-4F95-8319-3752D4F15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41A3E30-BE65-4B83-959B-848192F8BB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603D9FB8-8322-4E87-B6C5-3352F2FA7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2CFB27A-597E-4625-B6B7-C74E2168C0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0205E970-9B81-4C05-8D34-550A09B5DDCC}"/>
              </a:ext>
            </a:extLst>
          </p:cNvPr>
          <p:cNvSpPr>
            <a:spLocks noGrp="1"/>
          </p:cNvSpPr>
          <p:nvPr>
            <p:ph type="dt" sz="half" idx="10"/>
          </p:nvPr>
        </p:nvSpPr>
        <p:spPr/>
        <p:txBody>
          <a:bodyPr/>
          <a:lstStyle/>
          <a:p>
            <a:fld id="{79AFC1C4-3FA9-4318-9B2A-FD68D3CBE7EA}" type="datetimeFigureOut">
              <a:rPr lang="en-GB" smtClean="0"/>
              <a:t>14/12/2022</a:t>
            </a:fld>
            <a:endParaRPr lang="en-GB" dirty="0"/>
          </a:p>
        </p:txBody>
      </p:sp>
      <p:sp>
        <p:nvSpPr>
          <p:cNvPr id="8" name="Footer Placeholder 7">
            <a:extLst>
              <a:ext uri="{FF2B5EF4-FFF2-40B4-BE49-F238E27FC236}">
                <a16:creationId xmlns="" xmlns:a16="http://schemas.microsoft.com/office/drawing/2014/main" id="{62C79179-7F71-4B9F-B1C6-9C9A0D04D13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7E33379E-0937-40C7-BAFC-D30F582B46CA}"/>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07341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2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8E0624-1A37-4CED-937D-42EA7EF2D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2729010-E15F-4773-9B0E-3F6FFA79B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E04D111-5009-4E58-85E5-630D359BA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457DC12-4FAA-49DF-949D-D55333E41A9C}"/>
              </a:ext>
            </a:extLst>
          </p:cNvPr>
          <p:cNvSpPr>
            <a:spLocks noGrp="1"/>
          </p:cNvSpPr>
          <p:nvPr>
            <p:ph type="dt" sz="half" idx="10"/>
          </p:nvPr>
        </p:nvSpPr>
        <p:spPr/>
        <p:txBody>
          <a:bodyPr/>
          <a:lstStyle/>
          <a:p>
            <a:fld id="{79AFC1C4-3FA9-4318-9B2A-FD68D3CBE7EA}" type="datetimeFigureOut">
              <a:rPr lang="en-GB" smtClean="0"/>
              <a:t>14/12/2022</a:t>
            </a:fld>
            <a:endParaRPr lang="en-GB" dirty="0"/>
          </a:p>
        </p:txBody>
      </p:sp>
      <p:sp>
        <p:nvSpPr>
          <p:cNvPr id="6" name="Footer Placeholder 5">
            <a:extLst>
              <a:ext uri="{FF2B5EF4-FFF2-40B4-BE49-F238E27FC236}">
                <a16:creationId xmlns="" xmlns:a16="http://schemas.microsoft.com/office/drawing/2014/main" id="{CE9CDDF8-EC0E-4BF4-B533-45075374E0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01ADDF73-9848-4F22-9008-7A1793E32730}"/>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76927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EA6CA3-4EE0-4E7C-B873-0C54A406F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B68E7445-D808-4594-90E1-D01EF7E14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 xmlns:a16="http://schemas.microsoft.com/office/drawing/2014/main" id="{0A929D90-202C-4527-889E-1B60E5E08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1C13010-ACBD-4567-AD19-A94CB72C74BF}"/>
              </a:ext>
            </a:extLst>
          </p:cNvPr>
          <p:cNvSpPr>
            <a:spLocks noGrp="1"/>
          </p:cNvSpPr>
          <p:nvPr>
            <p:ph type="dt" sz="half" idx="10"/>
          </p:nvPr>
        </p:nvSpPr>
        <p:spPr/>
        <p:txBody>
          <a:bodyPr/>
          <a:lstStyle/>
          <a:p>
            <a:fld id="{79AFC1C4-3FA9-4318-9B2A-FD68D3CBE7EA}" type="datetimeFigureOut">
              <a:rPr lang="en-GB" smtClean="0"/>
              <a:t>14/12/2022</a:t>
            </a:fld>
            <a:endParaRPr lang="en-GB" dirty="0"/>
          </a:p>
        </p:txBody>
      </p:sp>
      <p:sp>
        <p:nvSpPr>
          <p:cNvPr id="6" name="Footer Placeholder 5">
            <a:extLst>
              <a:ext uri="{FF2B5EF4-FFF2-40B4-BE49-F238E27FC236}">
                <a16:creationId xmlns="" xmlns:a16="http://schemas.microsoft.com/office/drawing/2014/main" id="{DF42CB4E-3EDE-43DD-9A51-3122D77517D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DF3D1E4C-0DCD-4169-A456-B99054303483}"/>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41235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07490B-BD64-43EE-AEE3-96B7157AC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9E43B71-A1BA-4387-86D0-A04C76B5F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5E3221E-D195-475A-BE03-EACDBA847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C1C4-3FA9-4318-9B2A-FD68D3CBE7EA}" type="datetimeFigureOut">
              <a:rPr lang="en-GB" smtClean="0"/>
              <a:t>14/12/2022</a:t>
            </a:fld>
            <a:endParaRPr lang="en-GB" dirty="0"/>
          </a:p>
        </p:txBody>
      </p:sp>
      <p:sp>
        <p:nvSpPr>
          <p:cNvPr id="5" name="Footer Placeholder 4">
            <a:extLst>
              <a:ext uri="{FF2B5EF4-FFF2-40B4-BE49-F238E27FC236}">
                <a16:creationId xmlns="" xmlns:a16="http://schemas.microsoft.com/office/drawing/2014/main" id="{450F2B39-C51D-4112-BE88-85E547EEA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50BD957C-66BC-4B0A-9428-224B148BC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0C66-A773-4080-833E-5DC42E8F66C2}" type="slidenum">
              <a:rPr lang="en-GB" smtClean="0"/>
              <a:t>‹#›</a:t>
            </a:fld>
            <a:endParaRPr lang="en-GB" dirty="0"/>
          </a:p>
        </p:txBody>
      </p:sp>
    </p:spTree>
    <p:extLst>
      <p:ext uri="{BB962C8B-B14F-4D97-AF65-F5344CB8AC3E}">
        <p14:creationId xmlns:p14="http://schemas.microsoft.com/office/powerpoint/2010/main" val="352475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1" r:id="rId5"/>
    <p:sldLayoutId id="2147483653"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40B_1812F6EA.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fcc-procurementhub.org.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18/10/relationships/comments" Target="../comments/modernComment_42A_B9DBF2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44530E-AF5B-4C90-9528-4A3EB71AEEB1}"/>
              </a:ext>
            </a:extLst>
          </p:cNvPr>
          <p:cNvSpPr>
            <a:spLocks noGrp="1"/>
          </p:cNvSpPr>
          <p:nvPr>
            <p:ph type="ctrTitle"/>
          </p:nvPr>
        </p:nvSpPr>
        <p:spPr>
          <a:xfrm>
            <a:off x="4147026" y="2690978"/>
            <a:ext cx="6617494" cy="2392355"/>
          </a:xfrm>
        </p:spPr>
        <p:txBody>
          <a:bodyPr>
            <a:normAutofit/>
          </a:bodyPr>
          <a:lstStyle/>
          <a:p>
            <a:r>
              <a:rPr lang="en-GB" sz="3200" b="1" dirty="0">
                <a:latin typeface="Arial" panose="020B0604020202020204" pitchFamily="34" charset="0"/>
                <a:cs typeface="Arial" panose="020B0604020202020204" pitchFamily="34" charset="0"/>
              </a:rPr>
              <a:t>NFCC CAD and ICCS Supplier Engagement Day</a:t>
            </a:r>
            <a:endParaRPr lang="en-GB" sz="3200" b="1" dirty="0"/>
          </a:p>
        </p:txBody>
      </p:sp>
      <p:sp>
        <p:nvSpPr>
          <p:cNvPr id="4" name="TextBox 3"/>
          <p:cNvSpPr txBox="1"/>
          <p:nvPr/>
        </p:nvSpPr>
        <p:spPr>
          <a:xfrm>
            <a:off x="4886960" y="5394960"/>
            <a:ext cx="5435600" cy="369332"/>
          </a:xfrm>
          <a:prstGeom prst="rect">
            <a:avLst/>
          </a:prstGeom>
          <a:noFill/>
        </p:spPr>
        <p:txBody>
          <a:bodyPr wrap="square" rtlCol="0">
            <a:spAutoFit/>
          </a:bodyPr>
          <a:lstStyle/>
          <a:p>
            <a:r>
              <a:rPr lang="en-GB" dirty="0"/>
              <a:t>Afternoon open Session :   13:00 – 17:00</a:t>
            </a:r>
          </a:p>
        </p:txBody>
      </p:sp>
    </p:spTree>
    <p:extLst>
      <p:ext uri="{BB962C8B-B14F-4D97-AF65-F5344CB8AC3E}">
        <p14:creationId xmlns:p14="http://schemas.microsoft.com/office/powerpoint/2010/main" val="411968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D73BB-8313-2CB8-E736-F237702FFA70}"/>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Supplier Presentation</a:t>
            </a:r>
          </a:p>
        </p:txBody>
      </p:sp>
      <p:pic>
        <p:nvPicPr>
          <p:cNvPr id="5" name="Picture 4">
            <a:extLst>
              <a:ext uri="{FF2B5EF4-FFF2-40B4-BE49-F238E27FC236}">
                <a16:creationId xmlns="" xmlns:a16="http://schemas.microsoft.com/office/drawing/2014/main"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sp>
        <p:nvSpPr>
          <p:cNvPr id="3" name="TextBox 2"/>
          <p:cNvSpPr txBox="1"/>
          <p:nvPr/>
        </p:nvSpPr>
        <p:spPr>
          <a:xfrm>
            <a:off x="2509520" y="1886866"/>
            <a:ext cx="7172960" cy="1569660"/>
          </a:xfrm>
          <a:prstGeom prst="rect">
            <a:avLst/>
          </a:prstGeom>
          <a:noFill/>
        </p:spPr>
        <p:txBody>
          <a:bodyPr wrap="square" rtlCol="0">
            <a:spAutoFit/>
          </a:bodyPr>
          <a:lstStyle/>
          <a:p>
            <a:pPr algn="ctr"/>
            <a:r>
              <a:rPr lang="en-GB" sz="4800" dirty="0">
                <a:ln w="0"/>
                <a:solidFill>
                  <a:schemeClr val="accent1"/>
                </a:solidFill>
                <a:effectLst>
                  <a:outerShdw blurRad="38100" dist="25400" dir="5400000" algn="ctr" rotWithShape="0">
                    <a:srgbClr val="6E747A">
                      <a:alpha val="43000"/>
                    </a:srgbClr>
                  </a:outerShdw>
                </a:effectLst>
              </a:rPr>
              <a:t>Cloud / Hosted </a:t>
            </a:r>
            <a:r>
              <a:rPr lang="en-GB" sz="4800" dirty="0" smtClean="0">
                <a:ln w="0"/>
                <a:solidFill>
                  <a:schemeClr val="accent1"/>
                </a:solidFill>
                <a:effectLst>
                  <a:outerShdw blurRad="38100" dist="25400" dir="5400000" algn="ctr" rotWithShape="0">
                    <a:srgbClr val="6E747A">
                      <a:alpha val="43000"/>
                    </a:srgbClr>
                  </a:outerShdw>
                </a:effectLst>
              </a:rPr>
              <a:t>Systems</a:t>
            </a:r>
          </a:p>
          <a:p>
            <a:pPr algn="ctr"/>
            <a:endParaRPr lang="en-GB" sz="4800" dirty="0">
              <a:ln w="0"/>
              <a:solidFill>
                <a:schemeClr val="accent1"/>
              </a:solidFill>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42" y="3706395"/>
            <a:ext cx="3327963" cy="2099932"/>
          </a:xfrm>
          <a:prstGeom prst="rect">
            <a:avLst/>
          </a:prstGeom>
        </p:spPr>
      </p:pic>
      <p:sp>
        <p:nvSpPr>
          <p:cNvPr id="6" name="TextBox 5"/>
          <p:cNvSpPr txBox="1"/>
          <p:nvPr/>
        </p:nvSpPr>
        <p:spPr>
          <a:xfrm>
            <a:off x="4304325" y="4320124"/>
            <a:ext cx="7172960" cy="523220"/>
          </a:xfrm>
          <a:prstGeom prst="rect">
            <a:avLst/>
          </a:prstGeom>
          <a:noFill/>
        </p:spPr>
        <p:txBody>
          <a:bodyPr wrap="square" rtlCol="0">
            <a:spAutoFit/>
          </a:bodyPr>
          <a:lstStyle/>
          <a:p>
            <a:pPr algn="ctr"/>
            <a:r>
              <a:rPr lang="en-GB" sz="2800" dirty="0" smtClean="0">
                <a:ln w="0"/>
                <a:solidFill>
                  <a:schemeClr val="accent1"/>
                </a:solidFill>
                <a:effectLst>
                  <a:outerShdw blurRad="38100" dist="25400" dir="5400000" algn="ctr" rotWithShape="0">
                    <a:srgbClr val="6E747A">
                      <a:alpha val="43000"/>
                    </a:srgbClr>
                  </a:outerShdw>
                </a:effectLst>
              </a:rPr>
              <a:t>Motorola – Yann Marston </a:t>
            </a:r>
            <a:endParaRPr lang="en-GB"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6180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D73BB-8313-2CB8-E736-F237702FFA70}"/>
              </a:ext>
            </a:extLst>
          </p:cNvPr>
          <p:cNvSpPr>
            <a:spLocks noGrp="1"/>
          </p:cNvSpPr>
          <p:nvPr>
            <p:ph type="title"/>
          </p:nvPr>
        </p:nvSpPr>
        <p:spPr/>
        <p:txBody>
          <a:bodyPr>
            <a:normAutofit/>
          </a:bodyPr>
          <a:lstStyle/>
          <a:p>
            <a:pPr>
              <a:spcAft>
                <a:spcPts val="0"/>
              </a:spcAft>
            </a:pPr>
            <a:r>
              <a:rPr lang="en-GB" sz="2800" b="1" dirty="0" smtClean="0">
                <a:latin typeface="Arial" panose="020B0604020202020204" pitchFamily="34" charset="0"/>
                <a:cs typeface="Arial" panose="020B0604020202020204" pitchFamily="34" charset="0"/>
              </a:rPr>
              <a:t>Supplier Presentation</a:t>
            </a:r>
            <a:endParaRPr lang="en-GB"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sp>
        <p:nvSpPr>
          <p:cNvPr id="3" name="TextBox 2"/>
          <p:cNvSpPr txBox="1"/>
          <p:nvPr/>
        </p:nvSpPr>
        <p:spPr>
          <a:xfrm>
            <a:off x="2509520" y="1916190"/>
            <a:ext cx="7172960" cy="1569660"/>
          </a:xfrm>
          <a:prstGeom prst="rect">
            <a:avLst/>
          </a:prstGeom>
          <a:noFill/>
        </p:spPr>
        <p:txBody>
          <a:bodyPr wrap="square" rtlCol="0">
            <a:spAutoFit/>
          </a:bodyPr>
          <a:lstStyle/>
          <a:p>
            <a:pPr algn="ctr"/>
            <a:r>
              <a:rPr lang="en-GB" sz="4800" dirty="0">
                <a:ln w="0"/>
                <a:solidFill>
                  <a:schemeClr val="accent1"/>
                </a:solidFill>
                <a:effectLst>
                  <a:outerShdw blurRad="38100" dist="25400" dir="5400000" algn="ctr" rotWithShape="0">
                    <a:srgbClr val="6E747A">
                      <a:alpha val="43000"/>
                    </a:srgbClr>
                  </a:outerShdw>
                </a:effectLst>
              </a:rPr>
              <a:t>Complexities of Systems </a:t>
            </a:r>
            <a:r>
              <a:rPr lang="en-GB" sz="4800" dirty="0" smtClean="0">
                <a:ln w="0"/>
                <a:solidFill>
                  <a:schemeClr val="accent1"/>
                </a:solidFill>
                <a:effectLst>
                  <a:outerShdw blurRad="38100" dist="25400" dir="5400000" algn="ctr" rotWithShape="0">
                    <a:srgbClr val="6E747A">
                      <a:alpha val="43000"/>
                    </a:srgbClr>
                  </a:outerShdw>
                </a:effectLst>
              </a:rPr>
              <a:t>Integration </a:t>
            </a:r>
            <a:endParaRPr lang="en-GB" sz="4800" dirty="0">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80" y="3759258"/>
            <a:ext cx="3144520" cy="2484171"/>
          </a:xfrm>
          <a:prstGeom prst="rect">
            <a:avLst/>
          </a:prstGeom>
        </p:spPr>
      </p:pic>
      <p:sp>
        <p:nvSpPr>
          <p:cNvPr id="7" name="TextBox 6"/>
          <p:cNvSpPr txBox="1"/>
          <p:nvPr/>
        </p:nvSpPr>
        <p:spPr>
          <a:xfrm>
            <a:off x="3830320" y="4520135"/>
            <a:ext cx="7172960" cy="523220"/>
          </a:xfrm>
          <a:prstGeom prst="rect">
            <a:avLst/>
          </a:prstGeom>
          <a:noFill/>
        </p:spPr>
        <p:txBody>
          <a:bodyPr wrap="square" rtlCol="0">
            <a:spAutoFit/>
          </a:bodyPr>
          <a:lstStyle/>
          <a:p>
            <a:pPr algn="ctr"/>
            <a:r>
              <a:rPr lang="en-GB" sz="2800" dirty="0" smtClean="0">
                <a:ln w="0"/>
                <a:solidFill>
                  <a:schemeClr val="accent1"/>
                </a:solidFill>
                <a:effectLst>
                  <a:outerShdw blurRad="38100" dist="25400" dir="5400000" algn="ctr" rotWithShape="0">
                    <a:srgbClr val="6E747A">
                      <a:alpha val="43000"/>
                    </a:srgbClr>
                  </a:outerShdw>
                </a:effectLst>
              </a:rPr>
              <a:t>Saab – Alan Hall </a:t>
            </a:r>
            <a:endParaRPr lang="en-GB"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9806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D73BB-8313-2CB8-E736-F237702FFA70}"/>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Break Time!</a:t>
            </a:r>
          </a:p>
        </p:txBody>
      </p:sp>
      <p:pic>
        <p:nvPicPr>
          <p:cNvPr id="5" name="Picture 4">
            <a:extLst>
              <a:ext uri="{FF2B5EF4-FFF2-40B4-BE49-F238E27FC236}">
                <a16:creationId xmlns="" xmlns:a16="http://schemas.microsoft.com/office/drawing/2014/main"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45" y="2643504"/>
            <a:ext cx="2085840" cy="23348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100" y="2067877"/>
            <a:ext cx="4767580" cy="3575685"/>
          </a:xfrm>
          <a:prstGeom prst="rect">
            <a:avLst/>
          </a:prstGeom>
        </p:spPr>
      </p:pic>
    </p:spTree>
    <p:extLst>
      <p:ext uri="{BB962C8B-B14F-4D97-AF65-F5344CB8AC3E}">
        <p14:creationId xmlns:p14="http://schemas.microsoft.com/office/powerpoint/2010/main" val="34677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D73BB-8313-2CB8-E736-F237702FFA70}"/>
              </a:ext>
            </a:extLst>
          </p:cNvPr>
          <p:cNvSpPr>
            <a:spLocks noGrp="1"/>
          </p:cNvSpPr>
          <p:nvPr>
            <p:ph type="title"/>
          </p:nvPr>
        </p:nvSpPr>
        <p:spPr/>
        <p:txBody>
          <a:bodyPr>
            <a:normAutofit/>
          </a:bodyPr>
          <a:lstStyle/>
          <a:p>
            <a:r>
              <a:rPr lang="en-GB" sz="2800" b="1" dirty="0" smtClean="0">
                <a:latin typeface="Arial" panose="020B0604020202020204" pitchFamily="34" charset="0"/>
                <a:cs typeface="Arial" panose="020B0604020202020204" pitchFamily="34" charset="0"/>
              </a:rPr>
              <a:t>Round up….</a:t>
            </a:r>
            <a:endParaRPr lang="en-GB"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1451292"/>
            <a:ext cx="5715000" cy="3000375"/>
          </a:xfrm>
          <a:prstGeom prst="rect">
            <a:avLst/>
          </a:prstGeom>
        </p:spPr>
      </p:pic>
      <p:sp>
        <p:nvSpPr>
          <p:cNvPr id="6" name="TextBox 5"/>
          <p:cNvSpPr txBox="1"/>
          <p:nvPr/>
        </p:nvSpPr>
        <p:spPr>
          <a:xfrm>
            <a:off x="1625600" y="4998720"/>
            <a:ext cx="8808720" cy="646331"/>
          </a:xfrm>
          <a:prstGeom prst="rect">
            <a:avLst/>
          </a:prstGeom>
          <a:noFill/>
        </p:spPr>
        <p:txBody>
          <a:bodyPr wrap="square" rtlCol="0">
            <a:spAutoFit/>
          </a:bodyPr>
          <a:lstStyle/>
          <a:p>
            <a:pPr algn="ctr"/>
            <a:r>
              <a:rPr lang="en-GB" sz="3600" dirty="0"/>
              <a:t>Round up on </a:t>
            </a:r>
            <a:r>
              <a:rPr lang="en-GB" sz="3600" dirty="0" smtClean="0"/>
              <a:t>pre-break </a:t>
            </a:r>
            <a:r>
              <a:rPr lang="en-GB" sz="3600" dirty="0"/>
              <a:t>presentations</a:t>
            </a:r>
            <a:endParaRPr lang="en-GB" sz="3600" dirty="0"/>
          </a:p>
        </p:txBody>
      </p:sp>
    </p:spTree>
    <p:extLst>
      <p:ext uri="{BB962C8B-B14F-4D97-AF65-F5344CB8AC3E}">
        <p14:creationId xmlns:p14="http://schemas.microsoft.com/office/powerpoint/2010/main" val="38228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427" y="1259841"/>
            <a:ext cx="3821629" cy="2529839"/>
          </a:xfrm>
          <a:prstGeom prst="rect">
            <a:avLst/>
          </a:prstGeom>
        </p:spPr>
      </p:pic>
      <p:sp>
        <p:nvSpPr>
          <p:cNvPr id="2" name="Title 1">
            <a:extLst>
              <a:ext uri="{FF2B5EF4-FFF2-40B4-BE49-F238E27FC236}">
                <a16:creationId xmlns="" xmlns:a16="http://schemas.microsoft.com/office/drawing/2014/main" id="{BC8DD98F-AEAE-433C-70C6-8B46A23A56F4}"/>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Virtual Panel Discussion</a:t>
            </a:r>
            <a:endParaRPr lang="en-GB" sz="2800" b="1" dirty="0">
              <a:latin typeface="Arial" panose="020B0604020202020204" pitchFamily="34" charset="0"/>
              <a:cs typeface="Arial" panose="020B0604020202020204" pitchFamily="34" charset="0"/>
            </a:endParaRPr>
          </a:p>
        </p:txBody>
      </p:sp>
      <p:sp>
        <p:nvSpPr>
          <p:cNvPr id="4" name="Subtitle 1">
            <a:extLst>
              <a:ext uri="{FF2B5EF4-FFF2-40B4-BE49-F238E27FC236}">
                <a16:creationId xmlns="" xmlns:a16="http://schemas.microsoft.com/office/drawing/2014/main" id="{CACBB1E6-D1CE-0DD4-E2FF-C36D0F8F596E}"/>
              </a:ext>
            </a:extLst>
          </p:cNvPr>
          <p:cNvSpPr txBox="1">
            <a:spLocks/>
          </p:cNvSpPr>
          <p:nvPr/>
        </p:nvSpPr>
        <p:spPr>
          <a:xfrm>
            <a:off x="1213502" y="1674976"/>
            <a:ext cx="10083389" cy="4221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p:cNvSpPr txBox="1"/>
          <p:nvPr/>
        </p:nvSpPr>
        <p:spPr>
          <a:xfrm>
            <a:off x="573937" y="1788769"/>
            <a:ext cx="9109058" cy="4832092"/>
          </a:xfrm>
          <a:prstGeom prst="rect">
            <a:avLst/>
          </a:prstGeom>
          <a:noFill/>
        </p:spPr>
        <p:txBody>
          <a:bodyPr wrap="square" rtlCol="0">
            <a:spAutoFit/>
          </a:bodyPr>
          <a:lstStyle/>
          <a:p>
            <a:r>
              <a:rPr lang="en-GB" sz="2800" dirty="0" smtClean="0"/>
              <a:t>Reminder: Panel Housekeeping</a:t>
            </a:r>
          </a:p>
          <a:p>
            <a:endParaRPr lang="en-GB" sz="2800" dirty="0" smtClean="0"/>
          </a:p>
          <a:p>
            <a:endParaRPr lang="en-GB" dirty="0"/>
          </a:p>
          <a:p>
            <a:pPr marL="285750" indent="-285750">
              <a:buFont typeface="Arial" panose="020B0604020202020204" pitchFamily="34" charset="0"/>
              <a:buChar char="•"/>
            </a:pPr>
            <a:r>
              <a:rPr lang="en-GB" dirty="0" smtClean="0"/>
              <a:t>Please </a:t>
            </a:r>
            <a:r>
              <a:rPr lang="en-GB" dirty="0"/>
              <a:t>keep all microphones off during this presentation unless you are speaking;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Please raise any questions in the chat bar, or enter a ? into the chat bar, and we shall come to you in turn at the end of each </a:t>
            </a:r>
            <a:r>
              <a:rPr lang="en-GB" dirty="0" smtClean="0"/>
              <a:t>slide.</a:t>
            </a:r>
            <a:endParaRPr lang="en-GB" dirty="0"/>
          </a:p>
          <a:p>
            <a:endParaRPr lang="en-GB" dirty="0"/>
          </a:p>
          <a:p>
            <a:r>
              <a:rPr lang="en-GB" b="1" u="sng" dirty="0" smtClean="0"/>
              <a:t>Panel: </a:t>
            </a:r>
          </a:p>
          <a:p>
            <a:endParaRPr lang="en-GB" dirty="0"/>
          </a:p>
          <a:p>
            <a:pPr marL="285750" indent="-285750">
              <a:buFont typeface="Arial" panose="020B0604020202020204" pitchFamily="34" charset="0"/>
              <a:buChar char="•"/>
            </a:pPr>
            <a:r>
              <a:rPr lang="en-GB" dirty="0" smtClean="0"/>
              <a:t>We would like each </a:t>
            </a:r>
            <a:r>
              <a:rPr lang="en-GB" dirty="0"/>
              <a:t>supplier </a:t>
            </a:r>
            <a:r>
              <a:rPr lang="en-GB" dirty="0" smtClean="0"/>
              <a:t>to </a:t>
            </a:r>
            <a:r>
              <a:rPr lang="en-GB" dirty="0"/>
              <a:t>be given an opportunity to respond to each </a:t>
            </a:r>
            <a:r>
              <a:rPr lang="en-GB" dirty="0" smtClean="0"/>
              <a:t>question in turn, </a:t>
            </a:r>
            <a:r>
              <a:rPr lang="en-GB" dirty="0"/>
              <a:t>on behalf of their </a:t>
            </a:r>
            <a:r>
              <a:rPr lang="en-GB" dirty="0" smtClean="0"/>
              <a:t>own organisation;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Nominated speakers for each organisation shall facilitate a response, and pass over to a colleague if required.</a:t>
            </a:r>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349227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D73BB-8313-2CB8-E736-F237702FFA70}"/>
              </a:ext>
            </a:extLst>
          </p:cNvPr>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Virtual Panel Discussion</a:t>
            </a:r>
          </a:p>
        </p:txBody>
      </p:sp>
      <p:pic>
        <p:nvPicPr>
          <p:cNvPr id="5" name="Picture 4">
            <a:extLst>
              <a:ext uri="{FF2B5EF4-FFF2-40B4-BE49-F238E27FC236}">
                <a16:creationId xmlns="" xmlns:a16="http://schemas.microsoft.com/office/drawing/2014/main"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746" y="2183416"/>
            <a:ext cx="5815445" cy="2907723"/>
          </a:xfrm>
          <a:prstGeom prst="rect">
            <a:avLst/>
          </a:prstGeom>
        </p:spPr>
      </p:pic>
      <p:sp>
        <p:nvSpPr>
          <p:cNvPr id="9" name="Round Same Side Corner Rectangle 8"/>
          <p:cNvSpPr/>
          <p:nvPr/>
        </p:nvSpPr>
        <p:spPr>
          <a:xfrm>
            <a:off x="974257" y="4825999"/>
            <a:ext cx="2245360" cy="1188720"/>
          </a:xfrm>
          <a:prstGeom prst="round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Hexagon </a:t>
            </a:r>
            <a:r>
              <a:rPr lang="en-GB" dirty="0" smtClean="0"/>
              <a:t>– Ian Holmes </a:t>
            </a:r>
            <a:endParaRPr lang="en-GB" dirty="0"/>
          </a:p>
        </p:txBody>
      </p:sp>
      <p:sp>
        <p:nvSpPr>
          <p:cNvPr id="10" name="Round Same Side Corner Rectangle 9"/>
          <p:cNvSpPr/>
          <p:nvPr/>
        </p:nvSpPr>
        <p:spPr>
          <a:xfrm>
            <a:off x="974257" y="1802922"/>
            <a:ext cx="2245360" cy="1188720"/>
          </a:xfrm>
          <a:prstGeom prst="round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Motorola </a:t>
            </a:r>
            <a:r>
              <a:rPr lang="en-GB" dirty="0" smtClean="0"/>
              <a:t>– Yann Marston</a:t>
            </a:r>
            <a:endParaRPr lang="en-GB" dirty="0"/>
          </a:p>
        </p:txBody>
      </p:sp>
      <p:sp>
        <p:nvSpPr>
          <p:cNvPr id="11" name="Round Same Side Corner Rectangle 10"/>
          <p:cNvSpPr/>
          <p:nvPr/>
        </p:nvSpPr>
        <p:spPr>
          <a:xfrm>
            <a:off x="8208536" y="1802922"/>
            <a:ext cx="2245360" cy="1188720"/>
          </a:xfrm>
          <a:prstGeom prst="round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a:solidFill>
                  <a:schemeClr val="bg1"/>
                </a:solidFill>
              </a:rPr>
              <a:t>Frequentis – Stephen Halley</a:t>
            </a:r>
            <a:endParaRPr lang="en-GB" dirty="0">
              <a:solidFill>
                <a:schemeClr val="bg1"/>
              </a:solidFill>
            </a:endParaRPr>
          </a:p>
        </p:txBody>
      </p:sp>
      <p:sp>
        <p:nvSpPr>
          <p:cNvPr id="12" name="Round Same Side Corner Rectangle 11"/>
          <p:cNvSpPr/>
          <p:nvPr/>
        </p:nvSpPr>
        <p:spPr>
          <a:xfrm>
            <a:off x="8210383" y="4825999"/>
            <a:ext cx="2245360" cy="1188720"/>
          </a:xfrm>
          <a:prstGeom prst="round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Saab </a:t>
            </a:r>
            <a:r>
              <a:rPr lang="en-GB" dirty="0" smtClean="0"/>
              <a:t>– Alan Hall </a:t>
            </a:r>
            <a:endParaRPr lang="en-GB" dirty="0"/>
          </a:p>
        </p:txBody>
      </p:sp>
      <p:sp>
        <p:nvSpPr>
          <p:cNvPr id="13" name="Round Same Side Corner Rectangle 12"/>
          <p:cNvSpPr/>
          <p:nvPr/>
        </p:nvSpPr>
        <p:spPr>
          <a:xfrm>
            <a:off x="4671753" y="1802922"/>
            <a:ext cx="2245360" cy="1188720"/>
          </a:xfrm>
          <a:prstGeom prst="round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SSS – Andy Kerr </a:t>
            </a:r>
            <a:endParaRPr lang="en-GB" dirty="0"/>
          </a:p>
        </p:txBody>
      </p:sp>
      <p:sp>
        <p:nvSpPr>
          <p:cNvPr id="14" name="Round Same Side Corner Rectangle 13"/>
          <p:cNvSpPr/>
          <p:nvPr/>
        </p:nvSpPr>
        <p:spPr>
          <a:xfrm>
            <a:off x="4673600" y="4825999"/>
            <a:ext cx="2245360" cy="1188720"/>
          </a:xfrm>
          <a:prstGeom prst="round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err="1"/>
              <a:t>Sopra</a:t>
            </a:r>
            <a:r>
              <a:rPr lang="en-GB" dirty="0"/>
              <a:t> </a:t>
            </a:r>
            <a:r>
              <a:rPr lang="en-GB" dirty="0" err="1"/>
              <a:t>Steria</a:t>
            </a:r>
            <a:r>
              <a:rPr lang="en-GB" dirty="0"/>
              <a:t> </a:t>
            </a:r>
            <a:r>
              <a:rPr lang="en-GB" dirty="0" smtClean="0"/>
              <a:t>– Gary Stuart </a:t>
            </a:r>
            <a:endParaRPr lang="en-GB" dirty="0"/>
          </a:p>
        </p:txBody>
      </p:sp>
    </p:spTree>
    <p:extLst>
      <p:ext uri="{BB962C8B-B14F-4D97-AF65-F5344CB8AC3E}">
        <p14:creationId xmlns:p14="http://schemas.microsoft.com/office/powerpoint/2010/main" val="18813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426F80-8017-7D1E-5949-9922C733B4B1}"/>
              </a:ext>
            </a:extLst>
          </p:cNvPr>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Thanks and </a:t>
            </a:r>
            <a:r>
              <a:rPr lang="en-GB" sz="2800" b="1" dirty="0" smtClean="0">
                <a:latin typeface="Arial" panose="020B0604020202020204" pitchFamily="34" charset="0"/>
                <a:cs typeface="Arial" panose="020B0604020202020204" pitchFamily="34" charset="0"/>
              </a:rPr>
              <a:t>suggested </a:t>
            </a:r>
            <a:r>
              <a:rPr lang="en-GB" sz="2800" b="1" dirty="0">
                <a:latin typeface="Arial" panose="020B0604020202020204" pitchFamily="34" charset="0"/>
                <a:cs typeface="Arial" panose="020B0604020202020204" pitchFamily="34" charset="0"/>
              </a:rPr>
              <a:t>next steps</a:t>
            </a:r>
            <a:r>
              <a:rPr lang="en-GB" dirty="0"/>
              <a:t> </a:t>
            </a:r>
          </a:p>
        </p:txBody>
      </p:sp>
      <p:sp>
        <p:nvSpPr>
          <p:cNvPr id="4" name="Content Placeholder 3">
            <a:extLst>
              <a:ext uri="{FF2B5EF4-FFF2-40B4-BE49-F238E27FC236}">
                <a16:creationId xmlns="" xmlns:a16="http://schemas.microsoft.com/office/drawing/2014/main" id="{13CAA70B-1944-2636-8A85-9D466ECC0301}"/>
              </a:ext>
            </a:extLst>
          </p:cNvPr>
          <p:cNvSpPr>
            <a:spLocks noGrp="1"/>
          </p:cNvSpPr>
          <p:nvPr>
            <p:ph idx="1"/>
          </p:nvPr>
        </p:nvSpPr>
        <p:spPr>
          <a:xfrm>
            <a:off x="838200" y="1457325"/>
            <a:ext cx="9147464" cy="4719638"/>
          </a:xfrm>
        </p:spPr>
        <p:txBody>
          <a:bodyPr>
            <a:normAutofit fontScale="70000" lnSpcReduction="20000"/>
          </a:bodyPr>
          <a:lstStyle/>
          <a:p>
            <a:r>
              <a:rPr lang="en-GB" dirty="0"/>
              <a:t>Thank you to all the Fire service representatives and suppliers for their engagement and support </a:t>
            </a:r>
          </a:p>
          <a:p>
            <a:r>
              <a:rPr lang="en-GB" dirty="0"/>
              <a:t>Thank you to Sally Conquest for doing such a great job organising the event</a:t>
            </a:r>
            <a:br>
              <a:rPr lang="en-GB" dirty="0"/>
            </a:br>
            <a:endParaRPr lang="en-GB" dirty="0"/>
          </a:p>
          <a:p>
            <a:pPr marL="0" indent="0">
              <a:buNone/>
            </a:pPr>
            <a:r>
              <a:rPr lang="en-GB" b="1" dirty="0"/>
              <a:t>Next steps </a:t>
            </a:r>
          </a:p>
          <a:p>
            <a:r>
              <a:rPr lang="en-GB" dirty="0"/>
              <a:t>Please provide feedback on the day and any thoughts for future events</a:t>
            </a:r>
            <a:br>
              <a:rPr lang="en-GB" dirty="0"/>
            </a:br>
            <a:endParaRPr lang="en-GB" dirty="0"/>
          </a:p>
          <a:p>
            <a:r>
              <a:rPr lang="en-GB" dirty="0"/>
              <a:t>Organising team will report back to OCSB and the NFCC on the findings and thoughts from the day</a:t>
            </a:r>
            <a:br>
              <a:rPr lang="en-GB" dirty="0"/>
            </a:br>
            <a:endParaRPr lang="en-GB" dirty="0"/>
          </a:p>
          <a:p>
            <a:r>
              <a:rPr lang="en-GB" dirty="0"/>
              <a:t>Due to significant change in the sector we propose future regular supplier events: </a:t>
            </a:r>
            <a:endParaRPr lang="en-GB" dirty="0" smtClean="0"/>
          </a:p>
          <a:p>
            <a:pPr marL="0" indent="0">
              <a:buNone/>
            </a:pPr>
            <a:endParaRPr lang="en-GB" dirty="0"/>
          </a:p>
          <a:p>
            <a:pPr lvl="1"/>
            <a:r>
              <a:rPr lang="en-GB" dirty="0"/>
              <a:t>½ day workshop events every 6 months up until 2025 and every year after </a:t>
            </a:r>
            <a:r>
              <a:rPr lang="en-GB" dirty="0" smtClean="0"/>
              <a:t>that;</a:t>
            </a:r>
            <a:endParaRPr lang="en-GB" dirty="0"/>
          </a:p>
          <a:p>
            <a:pPr lvl="1"/>
            <a:r>
              <a:rPr lang="en-GB" dirty="0"/>
              <a:t>Expansion of suppliers we engage with to include other suppliers that provide systems and support to fire control rooms and services, including consultants and </a:t>
            </a:r>
            <a:r>
              <a:rPr lang="en-GB" dirty="0" smtClean="0"/>
              <a:t>developers; </a:t>
            </a:r>
          </a:p>
          <a:p>
            <a:pPr lvl="1"/>
            <a:r>
              <a:rPr lang="en-GB" dirty="0" smtClean="0"/>
              <a:t>Potential for event to include integrated services – thoughts?;</a:t>
            </a:r>
            <a:endParaRPr lang="en-GB" dirty="0"/>
          </a:p>
          <a:p>
            <a:pPr lvl="1"/>
            <a:r>
              <a:rPr lang="en-GB" dirty="0"/>
              <a:t>Next event </a:t>
            </a:r>
            <a:r>
              <a:rPr lang="en-GB" dirty="0" smtClean="0"/>
              <a:t>estimated June </a:t>
            </a:r>
            <a:r>
              <a:rPr lang="en-GB" dirty="0" smtClean="0"/>
              <a:t>2023. </a:t>
            </a:r>
            <a:endParaRPr lang="en-GB" dirty="0"/>
          </a:p>
          <a:p>
            <a:pPr marL="457200" lvl="1"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4965" y="4023359"/>
            <a:ext cx="2167642" cy="1624965"/>
          </a:xfrm>
          <a:prstGeom prst="rect">
            <a:avLst/>
          </a:prstGeom>
        </p:spPr>
      </p:pic>
    </p:spTree>
    <p:extLst>
      <p:ext uri="{BB962C8B-B14F-4D97-AF65-F5344CB8AC3E}">
        <p14:creationId xmlns:p14="http://schemas.microsoft.com/office/powerpoint/2010/main" val="267728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8DD98F-AEAE-433C-70C6-8B46A23A56F4}"/>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Agenda – Afternoon </a:t>
            </a:r>
            <a:r>
              <a:rPr lang="en-GB" sz="2800" b="1" dirty="0" smtClean="0">
                <a:latin typeface="Arial" panose="020B0604020202020204" pitchFamily="34" charset="0"/>
                <a:cs typeface="Arial" panose="020B0604020202020204" pitchFamily="34" charset="0"/>
              </a:rPr>
              <a:t>session</a:t>
            </a:r>
            <a:endParaRPr lang="en-GB" sz="2800" b="1" dirty="0">
              <a:latin typeface="Arial" panose="020B0604020202020204" pitchFamily="34" charset="0"/>
              <a:cs typeface="Arial" panose="020B0604020202020204" pitchFamily="34" charset="0"/>
            </a:endParaRPr>
          </a:p>
        </p:txBody>
      </p:sp>
      <p:sp>
        <p:nvSpPr>
          <p:cNvPr id="4" name="Subtitle 1">
            <a:extLst>
              <a:ext uri="{FF2B5EF4-FFF2-40B4-BE49-F238E27FC236}">
                <a16:creationId xmlns="" xmlns:a16="http://schemas.microsoft.com/office/drawing/2014/main" id="{CACBB1E6-D1CE-0DD4-E2FF-C36D0F8F596E}"/>
              </a:ext>
            </a:extLst>
          </p:cNvPr>
          <p:cNvSpPr txBox="1">
            <a:spLocks/>
          </p:cNvSpPr>
          <p:nvPr/>
        </p:nvSpPr>
        <p:spPr>
          <a:xfrm>
            <a:off x="1213502" y="1674976"/>
            <a:ext cx="10083389" cy="4221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898421304"/>
              </p:ext>
            </p:extLst>
          </p:nvPr>
        </p:nvGraphicFramePr>
        <p:xfrm>
          <a:off x="899551" y="1364705"/>
          <a:ext cx="9788769" cy="5199984"/>
        </p:xfrm>
        <a:graphic>
          <a:graphicData uri="http://schemas.openxmlformats.org/drawingml/2006/table">
            <a:tbl>
              <a:tblPr firstRow="1" firstCol="1" lastRow="1" lastCol="1" bandRow="1" bandCol="1"/>
              <a:tblGrid>
                <a:gridCol w="669753">
                  <a:extLst>
                    <a:ext uri="{9D8B030D-6E8A-4147-A177-3AD203B41FA5}">
                      <a16:colId xmlns="" xmlns:a16="http://schemas.microsoft.com/office/drawing/2014/main" val="20000"/>
                    </a:ext>
                  </a:extLst>
                </a:gridCol>
                <a:gridCol w="6043812">
                  <a:extLst>
                    <a:ext uri="{9D8B030D-6E8A-4147-A177-3AD203B41FA5}">
                      <a16:colId xmlns="" xmlns:a16="http://schemas.microsoft.com/office/drawing/2014/main" val="20001"/>
                    </a:ext>
                  </a:extLst>
                </a:gridCol>
                <a:gridCol w="801817">
                  <a:extLst>
                    <a:ext uri="{9D8B030D-6E8A-4147-A177-3AD203B41FA5}">
                      <a16:colId xmlns="" xmlns:a16="http://schemas.microsoft.com/office/drawing/2014/main" val="20002"/>
                    </a:ext>
                  </a:extLst>
                </a:gridCol>
                <a:gridCol w="2273387">
                  <a:extLst>
                    <a:ext uri="{9D8B030D-6E8A-4147-A177-3AD203B41FA5}">
                      <a16:colId xmlns="" xmlns:a16="http://schemas.microsoft.com/office/drawing/2014/main" val="20003"/>
                    </a:ext>
                  </a:extLst>
                </a:gridCol>
              </a:tblGrid>
              <a:tr h="455722">
                <a:tc>
                  <a:txBody>
                    <a:bodyPr/>
                    <a:lstStyle/>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Item</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tc>
                  <a:txBody>
                    <a:bodyPr/>
                    <a:lstStyle/>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Activity</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 </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tc>
                  <a:txBody>
                    <a:bodyPr/>
                    <a:lstStyle/>
                    <a:p>
                      <a:pPr algn="ctr">
                        <a:spcAft>
                          <a:spcPts val="0"/>
                        </a:spcAft>
                      </a:pPr>
                      <a:r>
                        <a:rPr lang="en-GB" sz="1800" b="1">
                          <a:solidFill>
                            <a:schemeClr val="bg1"/>
                          </a:solidFill>
                          <a:effectLst/>
                          <a:latin typeface="Arial" panose="020B0604020202020204" pitchFamily="34" charset="0"/>
                          <a:ea typeface="Cambria" panose="02040503050406030204" pitchFamily="18" charset="0"/>
                          <a:cs typeface="Arial" panose="020B0604020202020204" pitchFamily="34" charset="0"/>
                        </a:rPr>
                        <a:t>Time</a:t>
                      </a:r>
                      <a:endParaRPr lang="en-GB" sz="180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tc>
                  <a:txBody>
                    <a:bodyPr/>
                    <a:lstStyle/>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Lead</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extLst>
                  <a:ext uri="{0D108BD9-81ED-4DB2-BD59-A6C34878D82A}">
                    <a16:rowId xmlns="" xmlns:a16="http://schemas.microsoft.com/office/drawing/2014/main" val="10000"/>
                  </a:ext>
                </a:extLst>
              </a:tr>
              <a:tr h="455722">
                <a:tc>
                  <a:txBody>
                    <a:bodyPr/>
                    <a:lstStyle/>
                    <a:p>
                      <a:pPr marL="457200" indent="-226695" algn="l" defTabSz="914400" rtl="0" eaLnBrk="1" latinLnBrk="0" hangingPunct="1">
                        <a:spcAft>
                          <a:spcPts val="0"/>
                        </a:spcAft>
                      </a:pPr>
                      <a:r>
                        <a:rPr lang="en-GB"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Welcome, introductions and apologies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13:00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a:effectLst/>
                          <a:latin typeface="Arial" panose="020B0604020202020204" pitchFamily="34" charset="0"/>
                          <a:ea typeface="Cambria" panose="02040503050406030204" pitchFamily="18" charset="0"/>
                          <a:cs typeface="Arial" panose="020B0604020202020204" pitchFamily="34" charset="0"/>
                        </a:rPr>
                        <a:t>Sally Conquest</a:t>
                      </a:r>
                      <a:endParaRPr lang="en-GB" sz="14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1037">
                <a:tc>
                  <a:txBody>
                    <a:bodyPr/>
                    <a:lstStyle/>
                    <a:p>
                      <a:pPr marL="457200" indent="-226695">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Purpose of today’s session and overview of team</a:t>
                      </a:r>
                    </a:p>
                    <a:p>
                      <a:pPr marL="285750" indent="-285750">
                        <a:spcAft>
                          <a:spcPts val="0"/>
                        </a:spcAft>
                        <a:buFont typeface="Arial" panose="020B0604020202020204" pitchFamily="34" charset="0"/>
                        <a:buChar char="•"/>
                      </a:pPr>
                      <a:r>
                        <a:rPr lang="en-GB" sz="1200" dirty="0">
                          <a:effectLst/>
                          <a:latin typeface="Arial" panose="020B0604020202020204" pitchFamily="34" charset="0"/>
                          <a:ea typeface="Cambria" panose="02040503050406030204" pitchFamily="18" charset="0"/>
                          <a:cs typeface="Arial" panose="020B0604020202020204" pitchFamily="34" charset="0"/>
                        </a:rPr>
                        <a:t>National</a:t>
                      </a:r>
                      <a:r>
                        <a:rPr lang="en-GB" sz="1200" baseline="0" dirty="0">
                          <a:effectLst/>
                          <a:latin typeface="Arial" panose="020B0604020202020204" pitchFamily="34" charset="0"/>
                          <a:ea typeface="Cambria" panose="02040503050406030204" pitchFamily="18" charset="0"/>
                          <a:cs typeface="Arial" panose="020B0604020202020204" pitchFamily="34" charset="0"/>
                        </a:rPr>
                        <a:t> Procurement Hub</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NFCC</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Ops Communications Strategy Board</a:t>
                      </a:r>
                      <a:endParaRPr lang="en-GB" sz="12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13:10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Sally Conquest / Ian Taylor</a:t>
                      </a:r>
                      <a:r>
                        <a:rPr lang="en-GB" sz="1400" i="1" baseline="0" dirty="0">
                          <a:effectLst/>
                          <a:latin typeface="Arial" panose="020B0604020202020204" pitchFamily="34" charset="0"/>
                          <a:ea typeface="Cambria" panose="02040503050406030204" pitchFamily="18" charset="0"/>
                          <a:cs typeface="Arial" panose="020B0604020202020204" pitchFamily="34" charset="0"/>
                        </a:rPr>
                        <a:t> / Chris Else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1037">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Fire</a:t>
                      </a:r>
                      <a:r>
                        <a:rPr lang="en-GB" sz="1400" baseline="0" dirty="0">
                          <a:effectLst/>
                          <a:latin typeface="Arial" panose="020B0604020202020204" pitchFamily="34" charset="0"/>
                          <a:ea typeface="Cambria" panose="02040503050406030204" pitchFamily="18" charset="0"/>
                          <a:cs typeface="Arial" panose="020B0604020202020204" pitchFamily="34" charset="0"/>
                        </a:rPr>
                        <a:t> Commercial relationship from a suppliers perspective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13:30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err="1">
                          <a:effectLst/>
                          <a:latin typeface="Arial" panose="020B0604020202020204" pitchFamily="34" charset="0"/>
                          <a:ea typeface="Cambria" panose="02040503050406030204" pitchFamily="18" charset="0"/>
                          <a:cs typeface="Arial" panose="020B0604020202020204" pitchFamily="34" charset="0"/>
                        </a:rPr>
                        <a:t>Frequentis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65589">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Symbol" panose="05050102010706020507" pitchFamily="18" charset="2"/>
                        <a:buNone/>
                      </a:pPr>
                      <a:r>
                        <a:rPr lang="en-GB" sz="1400" dirty="0">
                          <a:effectLst/>
                          <a:latin typeface="Arial" panose="020B0604020202020204" pitchFamily="34" charset="0"/>
                          <a:ea typeface="Cambria" panose="02040503050406030204" pitchFamily="18" charset="0"/>
                          <a:cs typeface="Arial" panose="020B0604020202020204" pitchFamily="34" charset="0"/>
                        </a:rPr>
                        <a:t>Cloud/Hosted systems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13:55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Times New Roman" panose="02020603050405020304" pitchFamily="18" charset="0"/>
                        </a:rPr>
                        <a:t>Motorola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31037">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dirty="0">
                          <a:effectLst/>
                          <a:latin typeface="Arial" panose="020B0604020202020204" pitchFamily="34" charset="0"/>
                          <a:ea typeface="Cambria" panose="02040503050406030204" pitchFamily="18" charset="0"/>
                          <a:cs typeface="Times New Roman" panose="02020603050405020304" pitchFamily="18" charset="0"/>
                        </a:rPr>
                        <a:t>Complexities of Systems</a:t>
                      </a:r>
                      <a:r>
                        <a:rPr lang="en-GB" sz="1400" baseline="0" dirty="0">
                          <a:effectLst/>
                          <a:latin typeface="Arial" panose="020B0604020202020204" pitchFamily="34" charset="0"/>
                          <a:ea typeface="Cambria" panose="02040503050406030204" pitchFamily="18" charset="0"/>
                          <a:cs typeface="Times New Roman" panose="02020603050405020304" pitchFamily="18" charset="0"/>
                        </a:rPr>
                        <a:t> integration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dirty="0">
                          <a:effectLst/>
                          <a:latin typeface="Arial" panose="020B0604020202020204" pitchFamily="34" charset="0"/>
                          <a:ea typeface="Cambria" panose="02040503050406030204" pitchFamily="18" charset="0"/>
                          <a:cs typeface="Times New Roman" panose="02020603050405020304" pitchFamily="18" charset="0"/>
                        </a:rPr>
                        <a:t>14:20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Times New Roman" panose="02020603050405020304" pitchFamily="18" charset="0"/>
                        </a:rPr>
                        <a:t>Saab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431037">
                <a:tc>
                  <a:txBody>
                    <a:bodyPr/>
                    <a:lstStyle/>
                    <a:p>
                      <a:pPr marL="457200" indent="-226695">
                        <a:spcAft>
                          <a:spcPts val="0"/>
                        </a:spcAft>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Comfort Break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14:45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6"/>
                  </a:ext>
                </a:extLst>
              </a:tr>
              <a:tr h="431037">
                <a:tc>
                  <a:txBody>
                    <a:bodyPr/>
                    <a:lstStyle/>
                    <a:p>
                      <a:pPr marL="457200" indent="-226695">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Panel</a:t>
                      </a:r>
                      <a:r>
                        <a:rPr lang="en-GB" sz="1400" baseline="0" dirty="0">
                          <a:effectLst/>
                          <a:latin typeface="Arial" panose="020B0604020202020204" pitchFamily="34" charset="0"/>
                          <a:ea typeface="Cambria" panose="02040503050406030204" pitchFamily="18" charset="0"/>
                          <a:cs typeface="Arial" panose="020B0604020202020204" pitchFamily="34" charset="0"/>
                        </a:rPr>
                        <a:t> Discussion</a:t>
                      </a:r>
                    </a:p>
                    <a:p>
                      <a:pPr marL="285750" indent="-285750">
                        <a:spcAft>
                          <a:spcPts val="0"/>
                        </a:spcAft>
                        <a:buFont typeface="Arial" panose="020B0604020202020204" pitchFamily="34" charset="0"/>
                        <a:buChar char="•"/>
                      </a:pPr>
                      <a:r>
                        <a:rPr lang="en-GB" sz="1100" baseline="0" dirty="0">
                          <a:effectLst/>
                          <a:latin typeface="Arial" panose="020B0604020202020204" pitchFamily="34" charset="0"/>
                          <a:ea typeface="Cambria" panose="02040503050406030204" pitchFamily="18" charset="0"/>
                          <a:cs typeface="Arial" panose="020B0604020202020204" pitchFamily="34" charset="0"/>
                        </a:rPr>
                        <a:t>Market Forces / Financial impact / Risks</a:t>
                      </a:r>
                    </a:p>
                    <a:p>
                      <a:pPr marL="285750" indent="-285750">
                        <a:spcAft>
                          <a:spcPts val="0"/>
                        </a:spcAft>
                        <a:buFont typeface="Arial" panose="020B0604020202020204" pitchFamily="34" charset="0"/>
                        <a:buChar char="•"/>
                      </a:pPr>
                      <a:r>
                        <a:rPr lang="en-GB" sz="1100" baseline="0" dirty="0">
                          <a:effectLst/>
                          <a:latin typeface="Arial" panose="020B0604020202020204" pitchFamily="34" charset="0"/>
                          <a:ea typeface="Cambria" panose="02040503050406030204" pitchFamily="18" charset="0"/>
                          <a:cs typeface="Arial" panose="020B0604020202020204" pitchFamily="34" charset="0"/>
                        </a:rPr>
                        <a:t>MAIT</a:t>
                      </a:r>
                    </a:p>
                    <a:p>
                      <a:pPr marL="285750" indent="-285750">
                        <a:spcAft>
                          <a:spcPts val="0"/>
                        </a:spcAft>
                        <a:buFont typeface="Arial" panose="020B0604020202020204" pitchFamily="34" charset="0"/>
                        <a:buChar char="•"/>
                      </a:pPr>
                      <a:r>
                        <a:rPr lang="en-GB" sz="1100" baseline="0" dirty="0">
                          <a:effectLst/>
                          <a:latin typeface="Arial" panose="020B0604020202020204" pitchFamily="34" charset="0"/>
                          <a:ea typeface="Cambria" panose="02040503050406030204" pitchFamily="18" charset="0"/>
                          <a:cs typeface="Arial" panose="020B0604020202020204" pitchFamily="34" charset="0"/>
                        </a:rPr>
                        <a:t>Market development</a:t>
                      </a:r>
                    </a:p>
                    <a:p>
                      <a:pPr marL="285750" indent="-285750">
                        <a:spcAft>
                          <a:spcPts val="0"/>
                        </a:spcAft>
                        <a:buFont typeface="Arial" panose="020B0604020202020204" pitchFamily="34" charset="0"/>
                        <a:buChar char="•"/>
                      </a:pPr>
                      <a:r>
                        <a:rPr lang="en-GB" sz="1100" baseline="0" dirty="0">
                          <a:effectLst/>
                          <a:latin typeface="Arial" panose="020B0604020202020204" pitchFamily="34" charset="0"/>
                          <a:ea typeface="Cambria" panose="02040503050406030204" pitchFamily="18" charset="0"/>
                          <a:cs typeface="Arial" panose="020B0604020202020204" pitchFamily="34" charset="0"/>
                        </a:rPr>
                        <a:t>Specifications</a:t>
                      </a:r>
                    </a:p>
                    <a:p>
                      <a:pPr marL="285750" indent="-285750">
                        <a:spcAft>
                          <a:spcPts val="0"/>
                        </a:spcAft>
                        <a:buFont typeface="Arial" panose="020B0604020202020204" pitchFamily="34" charset="0"/>
                        <a:buChar char="•"/>
                      </a:pPr>
                      <a:r>
                        <a:rPr lang="en-GB" sz="1100" baseline="0" dirty="0">
                          <a:effectLst/>
                          <a:latin typeface="Arial" panose="020B0604020202020204" pitchFamily="34" charset="0"/>
                          <a:ea typeface="Cambria" panose="02040503050406030204" pitchFamily="18" charset="0"/>
                          <a:cs typeface="Arial" panose="020B0604020202020204" pitchFamily="34" charset="0"/>
                        </a:rPr>
                        <a:t>GD92 / Open Standards</a:t>
                      </a:r>
                    </a:p>
                    <a:p>
                      <a:pPr marL="285750" indent="-285750">
                        <a:spcAft>
                          <a:spcPts val="0"/>
                        </a:spcAft>
                        <a:buFont typeface="Arial" panose="020B0604020202020204" pitchFamily="34" charset="0"/>
                        <a:buChar char="•"/>
                      </a:pPr>
                      <a:r>
                        <a:rPr lang="en-GB" sz="1100" baseline="0" dirty="0">
                          <a:effectLst/>
                          <a:latin typeface="Arial" panose="020B0604020202020204" pitchFamily="34" charset="0"/>
                          <a:ea typeface="Cambria" panose="02040503050406030204" pitchFamily="18" charset="0"/>
                          <a:cs typeface="Arial" panose="020B0604020202020204" pitchFamily="34" charset="0"/>
                        </a:rPr>
                        <a:t>Information Intelligence</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15:00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All</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55722">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7</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AOB next steps and Close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16:30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Chris Else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8554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027" y="1157286"/>
            <a:ext cx="3821629" cy="2529839"/>
          </a:xfrm>
          <a:prstGeom prst="rect">
            <a:avLst/>
          </a:prstGeom>
        </p:spPr>
      </p:pic>
      <p:sp>
        <p:nvSpPr>
          <p:cNvPr id="2" name="Title 1">
            <a:extLst>
              <a:ext uri="{FF2B5EF4-FFF2-40B4-BE49-F238E27FC236}">
                <a16:creationId xmlns="" xmlns:a16="http://schemas.microsoft.com/office/drawing/2014/main" id="{BC8DD98F-AEAE-433C-70C6-8B46A23A56F4}"/>
              </a:ext>
            </a:extLst>
          </p:cNvPr>
          <p:cNvSpPr>
            <a:spLocks noGrp="1"/>
          </p:cNvSpPr>
          <p:nvPr>
            <p:ph type="title"/>
          </p:nvPr>
        </p:nvSpPr>
        <p:spPr/>
        <p:txBody>
          <a:bodyPr>
            <a:normAutofit/>
          </a:bodyPr>
          <a:lstStyle/>
          <a:p>
            <a:r>
              <a:rPr lang="en-GB" sz="2800" b="1" dirty="0" smtClean="0">
                <a:latin typeface="Arial" panose="020B0604020202020204" pitchFamily="34" charset="0"/>
                <a:cs typeface="Arial" panose="020B0604020202020204" pitchFamily="34" charset="0"/>
              </a:rPr>
              <a:t>Housekeeping</a:t>
            </a:r>
            <a:endParaRPr lang="en-GB" sz="2800" b="1" dirty="0">
              <a:latin typeface="Arial" panose="020B0604020202020204" pitchFamily="34" charset="0"/>
              <a:cs typeface="Arial" panose="020B0604020202020204" pitchFamily="34" charset="0"/>
            </a:endParaRPr>
          </a:p>
        </p:txBody>
      </p:sp>
      <p:sp>
        <p:nvSpPr>
          <p:cNvPr id="4" name="Subtitle 1">
            <a:extLst>
              <a:ext uri="{FF2B5EF4-FFF2-40B4-BE49-F238E27FC236}">
                <a16:creationId xmlns="" xmlns:a16="http://schemas.microsoft.com/office/drawing/2014/main" id="{CACBB1E6-D1CE-0DD4-E2FF-C36D0F8F596E}"/>
              </a:ext>
            </a:extLst>
          </p:cNvPr>
          <p:cNvSpPr txBox="1">
            <a:spLocks/>
          </p:cNvSpPr>
          <p:nvPr/>
        </p:nvSpPr>
        <p:spPr>
          <a:xfrm>
            <a:off x="1213502" y="1674976"/>
            <a:ext cx="10083389" cy="4221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p:cNvSpPr txBox="1"/>
          <p:nvPr/>
        </p:nvSpPr>
        <p:spPr>
          <a:xfrm>
            <a:off x="907158" y="2635154"/>
            <a:ext cx="9109058" cy="3139321"/>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smtClean="0"/>
              <a:t>Permission to record?  Slides and recording shall be made available;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Please keep all microphones off during </a:t>
            </a:r>
            <a:r>
              <a:rPr lang="en-GB" smtClean="0"/>
              <a:t>this presentation, </a:t>
            </a:r>
            <a:r>
              <a:rPr lang="en-GB" dirty="0" smtClean="0"/>
              <a:t>unless you are speaking;</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Please raise any questions in the chat bar, or enter a ? into the chat bar, and we shall come to you in turn at the end of each slide;</a:t>
            </a:r>
          </a:p>
          <a:p>
            <a:endParaRPr lang="en-GB" dirty="0" smtClean="0"/>
          </a:p>
          <a:p>
            <a:pPr marL="285750" indent="-285750">
              <a:buFont typeface="Arial" panose="020B0604020202020204" pitchFamily="34" charset="0"/>
              <a:buChar char="•"/>
            </a:pPr>
            <a:r>
              <a:rPr lang="en-GB" dirty="0" smtClean="0"/>
              <a:t>During supplier presentations, opportunities shall be given at the end to ask any questions.</a:t>
            </a:r>
          </a:p>
          <a:p>
            <a:endParaRPr lang="en-GB" dirty="0"/>
          </a:p>
          <a:p>
            <a:endParaRPr lang="en-GB" dirty="0"/>
          </a:p>
        </p:txBody>
      </p:sp>
    </p:spTree>
    <p:extLst>
      <p:ext uri="{BB962C8B-B14F-4D97-AF65-F5344CB8AC3E}">
        <p14:creationId xmlns:p14="http://schemas.microsoft.com/office/powerpoint/2010/main" val="4521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Purpose of Todays Session</a:t>
            </a:r>
          </a:p>
        </p:txBody>
      </p:sp>
      <p:sp>
        <p:nvSpPr>
          <p:cNvPr id="3" name="Content Placeholder 2"/>
          <p:cNvSpPr>
            <a:spLocks noGrp="1"/>
          </p:cNvSpPr>
          <p:nvPr>
            <p:ph idx="1"/>
          </p:nvPr>
        </p:nvSpPr>
        <p:spPr>
          <a:xfrm>
            <a:off x="375920" y="1457324"/>
            <a:ext cx="11206480" cy="4943475"/>
          </a:xfrm>
        </p:spPr>
        <p:txBody>
          <a:bodyPr>
            <a:normAutofit/>
          </a:bodyPr>
          <a:lstStyle/>
          <a:p>
            <a:pPr marL="0" indent="0">
              <a:buNone/>
            </a:pPr>
            <a:endParaRPr lang="en-US" dirty="0">
              <a:cs typeface="Arial" panose="020B0604020202020204" pitchFamily="34" charset="0"/>
            </a:endParaRPr>
          </a:p>
          <a:p>
            <a:pPr marL="0" indent="0">
              <a:buNone/>
            </a:pPr>
            <a:endParaRPr lang="en-GB" dirty="0">
              <a:cs typeface="Arial" panose="020B0604020202020204" pitchFamily="34" charset="0"/>
            </a:endParaRPr>
          </a:p>
        </p:txBody>
      </p:sp>
      <p:sp>
        <p:nvSpPr>
          <p:cNvPr id="4" name="Rounded Rectangle 3"/>
          <p:cNvSpPr/>
          <p:nvPr/>
        </p:nvSpPr>
        <p:spPr>
          <a:xfrm>
            <a:off x="744681" y="1457301"/>
            <a:ext cx="4338320" cy="146875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Currently a number of Fire Services looking to go out to market for a CAD/ICCS solution the coming 24 months </a:t>
            </a:r>
          </a:p>
        </p:txBody>
      </p:sp>
      <p:sp>
        <p:nvSpPr>
          <p:cNvPr id="5" name="Rounded Rectangle 4"/>
          <p:cNvSpPr/>
          <p:nvPr/>
        </p:nvSpPr>
        <p:spPr>
          <a:xfrm>
            <a:off x="744681" y="3303984"/>
            <a:ext cx="4338320" cy="14687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Two way feedback from suppliers : </a:t>
            </a:r>
          </a:p>
          <a:p>
            <a:pPr marL="285750" indent="-285750" algn="ctr">
              <a:buFont typeface="Arial" panose="020B0604020202020204" pitchFamily="34" charset="0"/>
              <a:buChar char="•"/>
            </a:pPr>
            <a:r>
              <a:rPr lang="en-GB" dirty="0">
                <a:cs typeface="Arial" panose="020B0604020202020204" pitchFamily="34" charset="0"/>
              </a:rPr>
              <a:t>Roadmaps; </a:t>
            </a:r>
          </a:p>
          <a:p>
            <a:pPr marL="285750" indent="-285750" algn="ctr">
              <a:buFont typeface="Arial" panose="020B0604020202020204" pitchFamily="34" charset="0"/>
              <a:buChar char="•"/>
            </a:pPr>
            <a:r>
              <a:rPr lang="en-GB" dirty="0">
                <a:cs typeface="Arial" panose="020B0604020202020204" pitchFamily="34" charset="0"/>
              </a:rPr>
              <a:t>Engagement; </a:t>
            </a:r>
          </a:p>
          <a:p>
            <a:pPr marL="285750" indent="-285750" algn="ctr">
              <a:buFont typeface="Arial" panose="020B0604020202020204" pitchFamily="34" charset="0"/>
              <a:buChar char="•"/>
            </a:pPr>
            <a:r>
              <a:rPr lang="en-GB" dirty="0">
                <a:cs typeface="Arial" panose="020B0604020202020204" pitchFamily="34" charset="0"/>
              </a:rPr>
              <a:t>S</a:t>
            </a:r>
            <a:r>
              <a:rPr lang="en-GB" dirty="0" smtClean="0">
                <a:cs typeface="Arial" panose="020B0604020202020204" pitchFamily="34" charset="0"/>
              </a:rPr>
              <a:t>pecifications</a:t>
            </a:r>
            <a:endParaRPr lang="en-GB" dirty="0">
              <a:cs typeface="Arial" panose="020B0604020202020204" pitchFamily="34" charset="0"/>
            </a:endParaRPr>
          </a:p>
        </p:txBody>
      </p:sp>
      <p:sp>
        <p:nvSpPr>
          <p:cNvPr id="6" name="Rounded Rectangle 5"/>
          <p:cNvSpPr/>
          <p:nvPr/>
        </p:nvSpPr>
        <p:spPr>
          <a:xfrm>
            <a:off x="6603452" y="3303984"/>
            <a:ext cx="4338320" cy="14687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Discuss </a:t>
            </a:r>
            <a:r>
              <a:rPr lang="en-US" dirty="0" smtClean="0">
                <a:cs typeface="Arial" panose="020B0604020202020204" pitchFamily="34" charset="0"/>
              </a:rPr>
              <a:t>number </a:t>
            </a:r>
            <a:r>
              <a:rPr lang="en-US" dirty="0">
                <a:cs typeface="Arial" panose="020B0604020202020204" pitchFamily="34" charset="0"/>
              </a:rPr>
              <a:t>of current market and sector issues :</a:t>
            </a:r>
          </a:p>
          <a:p>
            <a:pPr marL="285750" indent="-285750" algn="ctr">
              <a:buFont typeface="Arial" panose="020B0604020202020204" pitchFamily="34" charset="0"/>
              <a:buChar char="•"/>
            </a:pPr>
            <a:r>
              <a:rPr lang="en-US" dirty="0">
                <a:cs typeface="Arial" panose="020B0604020202020204" pitchFamily="34" charset="0"/>
              </a:rPr>
              <a:t>CMA Investigations;</a:t>
            </a:r>
          </a:p>
          <a:p>
            <a:pPr marL="285750" indent="-285750" algn="ctr">
              <a:buFont typeface="Arial" panose="020B0604020202020204" pitchFamily="34" charset="0"/>
              <a:buChar char="•"/>
            </a:pPr>
            <a:r>
              <a:rPr lang="en-US" dirty="0">
                <a:cs typeface="Arial" panose="020B0604020202020204" pitchFamily="34" charset="0"/>
              </a:rPr>
              <a:t>ESN/DCS;</a:t>
            </a:r>
          </a:p>
          <a:p>
            <a:pPr marL="285750" indent="-285750" algn="ctr">
              <a:buFont typeface="Arial" panose="020B0604020202020204" pitchFamily="34" charset="0"/>
              <a:buChar char="•"/>
            </a:pPr>
            <a:r>
              <a:rPr lang="en-US" dirty="0">
                <a:cs typeface="Arial" panose="020B0604020202020204" pitchFamily="34" charset="0"/>
              </a:rPr>
              <a:t>Financial pressures.</a:t>
            </a:r>
            <a:endParaRPr lang="en-GB" dirty="0">
              <a:cs typeface="Arial" panose="020B0604020202020204" pitchFamily="34" charset="0"/>
            </a:endParaRPr>
          </a:p>
        </p:txBody>
      </p:sp>
      <p:sp>
        <p:nvSpPr>
          <p:cNvPr id="7" name="Rounded Rectangle 6"/>
          <p:cNvSpPr/>
          <p:nvPr/>
        </p:nvSpPr>
        <p:spPr>
          <a:xfrm>
            <a:off x="6603452" y="1457301"/>
            <a:ext cx="4338320" cy="146875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Share FRS lessons learned from both previous tenders and engagement with suppliers</a:t>
            </a:r>
          </a:p>
        </p:txBody>
      </p:sp>
      <p:sp>
        <p:nvSpPr>
          <p:cNvPr id="8" name="Rounded Rectangle 3">
            <a:extLst>
              <a:ext uri="{FF2B5EF4-FFF2-40B4-BE49-F238E27FC236}">
                <a16:creationId xmlns="" xmlns:a16="http://schemas.microsoft.com/office/drawing/2014/main" id="{51D9A3F1-2C5C-7AF6-FB99-F9953A5A4AEB}"/>
              </a:ext>
            </a:extLst>
          </p:cNvPr>
          <p:cNvSpPr/>
          <p:nvPr/>
        </p:nvSpPr>
        <p:spPr>
          <a:xfrm>
            <a:off x="6603452" y="5123327"/>
            <a:ext cx="4338320" cy="1468756"/>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The start of an improved and closer relationship between the fire service sector and suppliers to collectively drive innovation that saves lives and protects people from harm. </a:t>
            </a:r>
          </a:p>
        </p:txBody>
      </p:sp>
      <p:sp>
        <p:nvSpPr>
          <p:cNvPr id="9" name="Rounded Rectangle 3">
            <a:extLst>
              <a:ext uri="{FF2B5EF4-FFF2-40B4-BE49-F238E27FC236}">
                <a16:creationId xmlns="" xmlns:a16="http://schemas.microsoft.com/office/drawing/2014/main" id="{7F365CF8-15E2-E25C-4859-196C7A8FE0B0}"/>
              </a:ext>
            </a:extLst>
          </p:cNvPr>
          <p:cNvSpPr/>
          <p:nvPr/>
        </p:nvSpPr>
        <p:spPr>
          <a:xfrm>
            <a:off x="744681" y="5123327"/>
            <a:ext cx="4338320" cy="1468756"/>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Create a better future: </a:t>
            </a:r>
          </a:p>
          <a:p>
            <a:pPr algn="ctr"/>
            <a:r>
              <a:rPr lang="en-US" dirty="0" err="1">
                <a:cs typeface="Arial" panose="020B0604020202020204" pitchFamily="34" charset="0"/>
              </a:rPr>
              <a:t>FiReControl</a:t>
            </a:r>
            <a:r>
              <a:rPr lang="en-US" dirty="0">
                <a:cs typeface="Arial" panose="020B0604020202020204" pitchFamily="34" charset="0"/>
              </a:rPr>
              <a:t> project abandoned 2010</a:t>
            </a:r>
          </a:p>
          <a:p>
            <a:pPr algn="ctr"/>
            <a:r>
              <a:rPr lang="en-US" dirty="0">
                <a:cs typeface="Arial" panose="020B0604020202020204" pitchFamily="34" charset="0"/>
              </a:rPr>
              <a:t>Most services </a:t>
            </a:r>
            <a:r>
              <a:rPr lang="en-US" dirty="0" err="1">
                <a:cs typeface="Arial" panose="020B0604020202020204" pitchFamily="34" charset="0"/>
              </a:rPr>
              <a:t>reorganise</a:t>
            </a:r>
            <a:r>
              <a:rPr lang="en-US" dirty="0">
                <a:cs typeface="Arial" panose="020B0604020202020204" pitchFamily="34" charset="0"/>
              </a:rPr>
              <a:t> and contract for 10 years plus </a:t>
            </a:r>
          </a:p>
          <a:p>
            <a:pPr algn="ctr"/>
            <a:r>
              <a:rPr lang="en-US" dirty="0">
                <a:cs typeface="Arial" panose="020B0604020202020204" pitchFamily="34" charset="0"/>
              </a:rPr>
              <a:t>This day is about the next 5,10, 20 years </a:t>
            </a:r>
          </a:p>
        </p:txBody>
      </p:sp>
    </p:spTree>
    <p:extLst>
      <p:ext uri="{BB962C8B-B14F-4D97-AF65-F5344CB8AC3E}">
        <p14:creationId xmlns:p14="http://schemas.microsoft.com/office/powerpoint/2010/main" val="40389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9FC051-7337-CB82-0866-3DE7ADDBD0AC}"/>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About the Team</a:t>
            </a:r>
          </a:p>
        </p:txBody>
      </p:sp>
      <p:sp>
        <p:nvSpPr>
          <p:cNvPr id="6" name="TextBox 5">
            <a:extLst>
              <a:ext uri="{FF2B5EF4-FFF2-40B4-BE49-F238E27FC236}">
                <a16:creationId xmlns="" xmlns:a16="http://schemas.microsoft.com/office/drawing/2014/main" id="{D42D8089-63B3-7D05-BD3E-6209EE19E10D}"/>
              </a:ext>
            </a:extLst>
          </p:cNvPr>
          <p:cNvSpPr txBox="1"/>
          <p:nvPr/>
        </p:nvSpPr>
        <p:spPr>
          <a:xfrm>
            <a:off x="2410265" y="1482051"/>
            <a:ext cx="6096000" cy="923330"/>
          </a:xfrm>
          <a:prstGeom prst="rect">
            <a:avLst/>
          </a:prstGeom>
          <a:solidFill>
            <a:schemeClr val="accent1">
              <a:lumMod val="20000"/>
              <a:lumOff val="80000"/>
            </a:schemeClr>
          </a:solidFill>
          <a:effectLst>
            <a:glow rad="63500">
              <a:schemeClr val="accent1">
                <a:satMod val="175000"/>
                <a:alpha val="40000"/>
              </a:schemeClr>
            </a:glow>
          </a:effectLst>
        </p:spPr>
        <p:txBody>
          <a:bodyPr wrap="square">
            <a:spAutoFit/>
          </a:bodyPr>
          <a:lstStyle/>
          <a:p>
            <a:r>
              <a:rPr lang="en-GB" b="1" dirty="0">
                <a:cs typeface="Arial" panose="020B0604020202020204" pitchFamily="34" charset="0"/>
              </a:rPr>
              <a:t>Sally Conquest</a:t>
            </a:r>
          </a:p>
          <a:p>
            <a:endParaRPr lang="en-GB" b="1" dirty="0">
              <a:cs typeface="Arial" panose="020B0604020202020204" pitchFamily="34" charset="0"/>
            </a:endParaRPr>
          </a:p>
          <a:p>
            <a:r>
              <a:rPr lang="en-GB" b="1" dirty="0">
                <a:cs typeface="Arial" panose="020B0604020202020204" pitchFamily="34" charset="0"/>
              </a:rPr>
              <a:t>National ICT Category Lead – National Procurement Hub</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46126">
            <a:off x="310530" y="1569316"/>
            <a:ext cx="1981894" cy="1486420"/>
          </a:xfrm>
          <a:prstGeom prst="rect">
            <a:avLst/>
          </a:prstGeom>
        </p:spPr>
      </p:pic>
      <p:sp>
        <p:nvSpPr>
          <p:cNvPr id="7" name="TextBox 6">
            <a:extLst>
              <a:ext uri="{FF2B5EF4-FFF2-40B4-BE49-F238E27FC236}">
                <a16:creationId xmlns="" xmlns:a16="http://schemas.microsoft.com/office/drawing/2014/main" id="{D42D8089-63B3-7D05-BD3E-6209EE19E10D}"/>
              </a:ext>
            </a:extLst>
          </p:cNvPr>
          <p:cNvSpPr txBox="1"/>
          <p:nvPr/>
        </p:nvSpPr>
        <p:spPr>
          <a:xfrm>
            <a:off x="3372905" y="2990480"/>
            <a:ext cx="6096000" cy="1477328"/>
          </a:xfrm>
          <a:prstGeom prst="rect">
            <a:avLst/>
          </a:prstGeom>
          <a:solidFill>
            <a:schemeClr val="accent1">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txBody>
          <a:bodyPr wrap="square">
            <a:spAutoFit/>
          </a:bodyPr>
          <a:lstStyle/>
          <a:p>
            <a:r>
              <a:rPr lang="en-GB" b="1" dirty="0">
                <a:cs typeface="Arial" panose="020B0604020202020204" pitchFamily="34" charset="0"/>
              </a:rPr>
              <a:t>Ian Taylor</a:t>
            </a:r>
          </a:p>
          <a:p>
            <a:endParaRPr lang="en-GB" b="1" dirty="0">
              <a:cs typeface="Arial" panose="020B0604020202020204" pitchFamily="34" charset="0"/>
            </a:endParaRPr>
          </a:p>
          <a:p>
            <a:r>
              <a:rPr lang="en-GB" b="1" dirty="0"/>
              <a:t>Senior User and Business Change Lead (Fire) for the National Fire Chiefs Council (NFCC) </a:t>
            </a:r>
          </a:p>
          <a:p>
            <a:r>
              <a:rPr lang="en-GB" b="1" dirty="0"/>
              <a:t>Emergency Services Mobile Communications Programme</a:t>
            </a:r>
          </a:p>
        </p:txBody>
      </p:sp>
      <p:sp>
        <p:nvSpPr>
          <p:cNvPr id="8" name="TextBox 7">
            <a:extLst>
              <a:ext uri="{FF2B5EF4-FFF2-40B4-BE49-F238E27FC236}">
                <a16:creationId xmlns="" xmlns:a16="http://schemas.microsoft.com/office/drawing/2014/main" id="{D42D8089-63B3-7D05-BD3E-6209EE19E10D}"/>
              </a:ext>
            </a:extLst>
          </p:cNvPr>
          <p:cNvSpPr txBox="1"/>
          <p:nvPr/>
        </p:nvSpPr>
        <p:spPr>
          <a:xfrm>
            <a:off x="2410265" y="4775908"/>
            <a:ext cx="6096000" cy="1477328"/>
          </a:xfrm>
          <a:prstGeom prst="rect">
            <a:avLst/>
          </a:prstGeom>
          <a:solidFill>
            <a:schemeClr val="accent1">
              <a:lumMod val="20000"/>
              <a:lumOff val="80000"/>
            </a:schemeClr>
          </a:solidFill>
          <a:ln>
            <a:noFill/>
          </a:ln>
          <a:effectLst>
            <a:glow rad="63500">
              <a:schemeClr val="accent1">
                <a:satMod val="175000"/>
                <a:alpha val="40000"/>
              </a:schemeClr>
            </a:glow>
          </a:effectLst>
        </p:spPr>
        <p:txBody>
          <a:bodyPr wrap="square">
            <a:spAutoFit/>
          </a:bodyPr>
          <a:lstStyle/>
          <a:p>
            <a:r>
              <a:rPr lang="en-GB" b="1" dirty="0">
                <a:cs typeface="Arial" panose="020B0604020202020204" pitchFamily="34" charset="0"/>
              </a:rPr>
              <a:t>Chris Else</a:t>
            </a:r>
          </a:p>
          <a:p>
            <a:endParaRPr lang="en-GB" b="1" dirty="0">
              <a:cs typeface="Arial" panose="020B0604020202020204" pitchFamily="34" charset="0"/>
            </a:endParaRPr>
          </a:p>
          <a:p>
            <a:r>
              <a:rPr lang="en-GB" b="1" dirty="0">
                <a:cs typeface="Arial" panose="020B0604020202020204" pitchFamily="34" charset="0"/>
              </a:rPr>
              <a:t>Assistant Director Resilience – Kent Fire and Rescue Service</a:t>
            </a:r>
          </a:p>
          <a:p>
            <a:r>
              <a:rPr lang="en-GB" b="1" dirty="0">
                <a:cs typeface="Arial" panose="020B0604020202020204" pitchFamily="34" charset="0"/>
              </a:rPr>
              <a:t>Member of NFCC Ops Communication Strategy Board and lead on supplier engagement  </a:t>
            </a:r>
          </a:p>
        </p:txBody>
      </p:sp>
      <p:sp>
        <p:nvSpPr>
          <p:cNvPr id="5" name="AutoShape 2" descr="blob:https://kent4.sharepoint.com/1e7226e8-5428-48e7-91b4-66272b43d8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blob:https://kent4.sharepoint.com/1e7226e8-5428-48e7-91b4-66272b43d88b"/>
          <p:cNvSpPr>
            <a:spLocks noChangeAspect="1" noChangeArrowheads="1"/>
          </p:cNvSpPr>
          <p:nvPr/>
        </p:nvSpPr>
        <p:spPr bwMode="auto">
          <a:xfrm>
            <a:off x="307974" y="7937"/>
            <a:ext cx="5583953" cy="55839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rot="21225117">
            <a:off x="554904" y="4550464"/>
            <a:ext cx="1608427" cy="163978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9921">
            <a:off x="9785640" y="2901992"/>
            <a:ext cx="1827931" cy="1873930"/>
          </a:xfrm>
          <a:prstGeom prst="rect">
            <a:avLst/>
          </a:prstGeom>
        </p:spPr>
      </p:pic>
    </p:spTree>
    <p:extLst>
      <p:ext uri="{BB962C8B-B14F-4D97-AF65-F5344CB8AC3E}">
        <p14:creationId xmlns:p14="http://schemas.microsoft.com/office/powerpoint/2010/main" val="384113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285" y="2355533"/>
            <a:ext cx="3831495" cy="2876868"/>
          </a:xfrm>
          <a:prstGeom prst="rect">
            <a:avLst/>
          </a:prstGeom>
        </p:spPr>
      </p:pic>
      <p:sp>
        <p:nvSpPr>
          <p:cNvPr id="2" name="Title 1"/>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Commercial Overview</a:t>
            </a:r>
          </a:p>
        </p:txBody>
      </p:sp>
      <p:sp>
        <p:nvSpPr>
          <p:cNvPr id="3" name="Content Placeholder 2"/>
          <p:cNvSpPr>
            <a:spLocks noGrp="1"/>
          </p:cNvSpPr>
          <p:nvPr>
            <p:ph idx="1"/>
          </p:nvPr>
        </p:nvSpPr>
        <p:spPr>
          <a:xfrm>
            <a:off x="375920" y="1457324"/>
            <a:ext cx="11206480" cy="5166995"/>
          </a:xfrm>
        </p:spPr>
        <p:txBody>
          <a:bodyPr>
            <a:normAutofit fontScale="25000" lnSpcReduction="20000"/>
          </a:bodyPr>
          <a:lstStyle/>
          <a:p>
            <a:pPr marL="0" indent="0">
              <a:buNone/>
            </a:pPr>
            <a:endParaRPr lang="en-US" dirty="0">
              <a:latin typeface="Arial" panose="020B0604020202020204" pitchFamily="34" charset="0"/>
              <a:cs typeface="Arial" panose="020B0604020202020204" pitchFamily="34" charset="0"/>
            </a:endParaRPr>
          </a:p>
          <a:p>
            <a:r>
              <a:rPr lang="en-US" sz="8000" dirty="0" smtClean="0">
                <a:cs typeface="Arial" panose="020B0604020202020204" pitchFamily="34" charset="0"/>
              </a:rPr>
              <a:t>Mission of the NFCC Procurement Hub: </a:t>
            </a:r>
          </a:p>
          <a:p>
            <a:pPr lvl="1"/>
            <a:r>
              <a:rPr lang="en-US" sz="7200" i="1" dirty="0" smtClean="0"/>
              <a:t>“To </a:t>
            </a:r>
            <a:r>
              <a:rPr lang="en-US" sz="7200" i="1" dirty="0"/>
              <a:t>support the goals and diversity of the Fire &amp; Rescue service through the delivery of transparent and inclusive collaborative opportunities that provide optimum value to end users and the public purse</a:t>
            </a:r>
            <a:r>
              <a:rPr lang="en-US" sz="7200" i="1" dirty="0" smtClean="0"/>
              <a:t>.”</a:t>
            </a:r>
          </a:p>
          <a:p>
            <a:pPr lvl="1"/>
            <a:r>
              <a:rPr lang="en-US" sz="7200" dirty="0">
                <a:cs typeface="Arial" panose="020B0604020202020204" pitchFamily="34" charset="0"/>
                <a:hlinkClick r:id="rId4"/>
              </a:rPr>
              <a:t>https://www.nfcc-procurementhub.org.uk</a:t>
            </a:r>
            <a:r>
              <a:rPr lang="en-US" sz="7200" dirty="0" smtClean="0">
                <a:cs typeface="Arial" panose="020B0604020202020204" pitchFamily="34" charset="0"/>
                <a:hlinkClick r:id="rId4"/>
              </a:rPr>
              <a:t>/</a:t>
            </a:r>
            <a:endParaRPr lang="en-US" sz="7200" dirty="0" smtClean="0">
              <a:cs typeface="Arial" panose="020B0604020202020204" pitchFamily="34" charset="0"/>
            </a:endParaRPr>
          </a:p>
          <a:p>
            <a:pPr lvl="1"/>
            <a:endParaRPr lang="en-US" sz="7200" i="1" dirty="0" smtClean="0">
              <a:cs typeface="Arial" panose="020B0604020202020204" pitchFamily="34" charset="0"/>
            </a:endParaRPr>
          </a:p>
          <a:p>
            <a:r>
              <a:rPr lang="en-US" sz="8000" dirty="0" smtClean="0">
                <a:cs typeface="Arial" panose="020B0604020202020204" pitchFamily="34" charset="0"/>
              </a:rPr>
              <a:t>Key </a:t>
            </a:r>
            <a:r>
              <a:rPr lang="en-US" sz="8000" dirty="0">
                <a:cs typeface="Arial" panose="020B0604020202020204" pitchFamily="34" charset="0"/>
              </a:rPr>
              <a:t>Principles – </a:t>
            </a:r>
          </a:p>
          <a:p>
            <a:pPr lvl="1"/>
            <a:r>
              <a:rPr lang="en-GB" sz="7200" dirty="0">
                <a:cs typeface="Arial" panose="020B0604020202020204" pitchFamily="34" charset="0"/>
              </a:rPr>
              <a:t>Standardised</a:t>
            </a:r>
            <a:r>
              <a:rPr lang="en-US" sz="7200" dirty="0">
                <a:cs typeface="Arial" panose="020B0604020202020204" pitchFamily="34" charset="0"/>
              </a:rPr>
              <a:t> </a:t>
            </a:r>
            <a:r>
              <a:rPr lang="en-US" sz="7200" dirty="0" smtClean="0">
                <a:cs typeface="Arial" panose="020B0604020202020204" pitchFamily="34" charset="0"/>
              </a:rPr>
              <a:t>requirements</a:t>
            </a:r>
            <a:r>
              <a:rPr lang="en-US" sz="7200" dirty="0">
                <a:cs typeface="Arial" panose="020B0604020202020204" pitchFamily="34" charset="0"/>
              </a:rPr>
              <a:t>;</a:t>
            </a:r>
          </a:p>
          <a:p>
            <a:pPr lvl="1"/>
            <a:r>
              <a:rPr lang="en-US" sz="7200" dirty="0">
                <a:cs typeface="Arial" panose="020B0604020202020204" pitchFamily="34" charset="0"/>
              </a:rPr>
              <a:t>Aggregated </a:t>
            </a:r>
            <a:r>
              <a:rPr lang="en-US" sz="7200" dirty="0" smtClean="0">
                <a:cs typeface="Arial" panose="020B0604020202020204" pitchFamily="34" charset="0"/>
              </a:rPr>
              <a:t>volumes</a:t>
            </a:r>
            <a:r>
              <a:rPr lang="en-US" sz="7200" dirty="0">
                <a:cs typeface="Arial" panose="020B0604020202020204" pitchFamily="34" charset="0"/>
              </a:rPr>
              <a:t>;</a:t>
            </a:r>
          </a:p>
          <a:p>
            <a:pPr lvl="1"/>
            <a:r>
              <a:rPr lang="en-US" sz="7200" dirty="0">
                <a:cs typeface="Arial" panose="020B0604020202020204" pitchFamily="34" charset="0"/>
              </a:rPr>
              <a:t>Collaboratively managed contracts and suppliers;</a:t>
            </a:r>
          </a:p>
          <a:p>
            <a:pPr lvl="1"/>
            <a:endParaRPr lang="en-US" sz="7200" dirty="0">
              <a:cs typeface="Arial" panose="020B0604020202020204" pitchFamily="34" charset="0"/>
            </a:endParaRPr>
          </a:p>
          <a:p>
            <a:r>
              <a:rPr lang="en-US" sz="8000" dirty="0">
                <a:cs typeface="Arial" panose="020B0604020202020204" pitchFamily="34" charset="0"/>
              </a:rPr>
              <a:t>ICT Category Lead role – Current project priorities</a:t>
            </a:r>
          </a:p>
          <a:p>
            <a:pPr lvl="1"/>
            <a:r>
              <a:rPr lang="en-US" sz="7200" dirty="0">
                <a:cs typeface="Arial" panose="020B0604020202020204" pitchFamily="34" charset="0"/>
              </a:rPr>
              <a:t>Multi Agency Incident Transfer (MAIT);</a:t>
            </a:r>
          </a:p>
          <a:p>
            <a:pPr lvl="1"/>
            <a:r>
              <a:rPr lang="en-US" sz="7200" dirty="0">
                <a:cs typeface="Arial" panose="020B0604020202020204" pitchFamily="34" charset="0"/>
              </a:rPr>
              <a:t>ESN;</a:t>
            </a:r>
          </a:p>
          <a:p>
            <a:pPr lvl="1"/>
            <a:r>
              <a:rPr lang="en-US" sz="7200" dirty="0">
                <a:cs typeface="Arial" panose="020B0604020202020204" pitchFamily="34" charset="0"/>
              </a:rPr>
              <a:t>Collaborative Police and Fire </a:t>
            </a:r>
            <a:r>
              <a:rPr lang="en-US" sz="7200" dirty="0" err="1">
                <a:cs typeface="Arial" panose="020B0604020202020204" pitchFamily="34" charset="0"/>
              </a:rPr>
              <a:t>e-procurement</a:t>
            </a:r>
            <a:r>
              <a:rPr lang="en-US" sz="7200" dirty="0">
                <a:cs typeface="Arial" panose="020B0604020202020204" pitchFamily="34" charset="0"/>
              </a:rPr>
              <a:t> system and contracts database;</a:t>
            </a:r>
          </a:p>
          <a:p>
            <a:pPr lvl="1"/>
            <a:r>
              <a:rPr lang="en-US" sz="7200" dirty="0">
                <a:cs typeface="Arial" panose="020B0604020202020204" pitchFamily="34" charset="0"/>
              </a:rPr>
              <a:t>Supporting delivery of Key Priority 7 for OCSB;</a:t>
            </a:r>
          </a:p>
          <a:p>
            <a:pPr lvl="1"/>
            <a:r>
              <a:rPr lang="en-US" sz="7200" dirty="0">
                <a:cs typeface="Arial" panose="020B0604020202020204" pitchFamily="34" charset="0"/>
              </a:rPr>
              <a:t>Hardware/software collaboration across the sector.</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0388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Operational Communications Strategy </a:t>
            </a:r>
            <a:r>
              <a:rPr lang="en-GB" sz="2800" b="1" dirty="0" smtClean="0">
                <a:latin typeface="Arial" panose="020B0604020202020204" pitchFamily="34" charset="0"/>
                <a:cs typeface="Arial" panose="020B0604020202020204" pitchFamily="34" charset="0"/>
              </a:rPr>
              <a:t>Board</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920" y="1457325"/>
            <a:ext cx="11206480" cy="4719638"/>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p:txBody>
      </p:sp>
      <p:pic>
        <p:nvPicPr>
          <p:cNvPr id="9" name="Picture 8">
            <a:extLst>
              <a:ext uri="{FF2B5EF4-FFF2-40B4-BE49-F238E27FC236}">
                <a16:creationId xmlns="" xmlns:a16="http://schemas.microsoft.com/office/drawing/2014/main" id="{42FF96CA-0C31-6F1F-1294-281FDB2B3786}"/>
              </a:ext>
            </a:extLst>
          </p:cNvPr>
          <p:cNvPicPr>
            <a:picLocks noChangeAspect="1"/>
          </p:cNvPicPr>
          <p:nvPr/>
        </p:nvPicPr>
        <p:blipFill>
          <a:blip r:embed="rId3"/>
          <a:stretch>
            <a:fillRect/>
          </a:stretch>
        </p:blipFill>
        <p:spPr>
          <a:xfrm>
            <a:off x="223519" y="1457325"/>
            <a:ext cx="11829905" cy="4389516"/>
          </a:xfrm>
          <a:prstGeom prst="rect">
            <a:avLst/>
          </a:prstGeom>
        </p:spPr>
      </p:pic>
      <p:sp>
        <p:nvSpPr>
          <p:cNvPr id="10" name="TextBox 9">
            <a:extLst>
              <a:ext uri="{FF2B5EF4-FFF2-40B4-BE49-F238E27FC236}">
                <a16:creationId xmlns="" xmlns:a16="http://schemas.microsoft.com/office/drawing/2014/main" id="{BFB5B473-5CFE-E224-DA75-1F08953EB336}"/>
              </a:ext>
            </a:extLst>
          </p:cNvPr>
          <p:cNvSpPr txBox="1"/>
          <p:nvPr/>
        </p:nvSpPr>
        <p:spPr>
          <a:xfrm>
            <a:off x="484216" y="6070566"/>
            <a:ext cx="9730170" cy="369332"/>
          </a:xfrm>
          <a:prstGeom prst="rect">
            <a:avLst/>
          </a:prstGeom>
          <a:noFill/>
        </p:spPr>
        <p:txBody>
          <a:bodyPr wrap="square" rtlCol="0">
            <a:spAutoFit/>
          </a:bodyPr>
          <a:lstStyle/>
          <a:p>
            <a:r>
              <a:rPr lang="en-GB" dirty="0"/>
              <a:t>Note: Chair of OCSB is Ben Norman – Deputy Chief Fire Officer Greater Manchester Fire and Rescue </a:t>
            </a:r>
          </a:p>
        </p:txBody>
      </p:sp>
    </p:spTree>
    <p:extLst>
      <p:ext uri="{BB962C8B-B14F-4D97-AF65-F5344CB8AC3E}">
        <p14:creationId xmlns:p14="http://schemas.microsoft.com/office/powerpoint/2010/main" val="311819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6950BFC3-D8DA-4A85-94F7-54DA5524770B}">
      <p188:commentRel xmlns=""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Operational Communications Strategy </a:t>
            </a:r>
            <a:r>
              <a:rPr lang="en-GB" sz="2800" b="1" dirty="0" smtClean="0">
                <a:latin typeface="Arial" panose="020B0604020202020204" pitchFamily="34" charset="0"/>
                <a:cs typeface="Arial" panose="020B0604020202020204" pitchFamily="34" charset="0"/>
              </a:rPr>
              <a:t>Board</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920" y="1457325"/>
            <a:ext cx="11206480" cy="4719638"/>
          </a:xfrm>
        </p:spPr>
        <p:txBody>
          <a:bodyPr>
            <a:normAutofit/>
          </a:bodyPr>
          <a:lstStyle/>
          <a:p>
            <a:pPr marL="0" indent="0">
              <a:buNone/>
            </a:pPr>
            <a:endParaRPr lang="en-GB" dirty="0"/>
          </a:p>
          <a:p>
            <a:r>
              <a:rPr lang="en-GB" dirty="0"/>
              <a:t>Key Priority 7 – “</a:t>
            </a:r>
            <a:r>
              <a:rPr lang="en-US" dirty="0"/>
              <a:t>Control room system suppliers monitoring and high level national business requirements for control room systems and equipment”;</a:t>
            </a:r>
          </a:p>
          <a:p>
            <a:endParaRPr lang="en-US" dirty="0"/>
          </a:p>
          <a:p>
            <a:r>
              <a:rPr lang="en-US" dirty="0"/>
              <a:t>Aims and Intended outcomes;</a:t>
            </a:r>
          </a:p>
          <a:p>
            <a:pPr lvl="1"/>
            <a:r>
              <a:rPr lang="en-US" dirty="0"/>
              <a:t>Increase sector situational awareness and understanding;</a:t>
            </a:r>
          </a:p>
          <a:p>
            <a:pPr lvl="1"/>
            <a:r>
              <a:rPr lang="en-US" dirty="0"/>
              <a:t>Leading to greater levels of efficiency, intelligence and consistency of fire service control rooms;</a:t>
            </a:r>
          </a:p>
          <a:p>
            <a:pPr lvl="1"/>
            <a:r>
              <a:rPr lang="en-US" dirty="0"/>
              <a:t>Allow future technology to be more easily and more efficiently implemented across the sector;</a:t>
            </a:r>
          </a:p>
          <a:p>
            <a:pPr marL="457200" lvl="1" indent="0">
              <a:buNone/>
            </a:pPr>
            <a:endParaRPr lang="en-US" dirty="0"/>
          </a:p>
          <a:p>
            <a:pPr marL="0" indent="0">
              <a:buNone/>
            </a:pPr>
            <a:endParaRPr lang="en-US" dirty="0"/>
          </a:p>
          <a:p>
            <a:endParaRPr lang="en-US" sz="2000" dirty="0"/>
          </a:p>
        </p:txBody>
      </p:sp>
    </p:spTree>
    <p:extLst>
      <p:ext uri="{BB962C8B-B14F-4D97-AF65-F5344CB8AC3E}">
        <p14:creationId xmlns:p14="http://schemas.microsoft.com/office/powerpoint/2010/main" val="328701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D73BB-8313-2CB8-E736-F237702FFA70}"/>
              </a:ext>
            </a:extLst>
          </p:cNvPr>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Supplier Presentation</a:t>
            </a:r>
          </a:p>
        </p:txBody>
      </p:sp>
      <p:pic>
        <p:nvPicPr>
          <p:cNvPr id="5" name="Picture 4">
            <a:extLst>
              <a:ext uri="{FF2B5EF4-FFF2-40B4-BE49-F238E27FC236}">
                <a16:creationId xmlns="" xmlns:a16="http://schemas.microsoft.com/office/drawing/2014/main"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sp>
        <p:nvSpPr>
          <p:cNvPr id="3" name="TextBox 2"/>
          <p:cNvSpPr txBox="1"/>
          <p:nvPr/>
        </p:nvSpPr>
        <p:spPr>
          <a:xfrm>
            <a:off x="1239519" y="1756260"/>
            <a:ext cx="9712960" cy="1569660"/>
          </a:xfrm>
          <a:prstGeom prst="rect">
            <a:avLst/>
          </a:prstGeom>
          <a:noFill/>
        </p:spPr>
        <p:txBody>
          <a:bodyPr wrap="square" rtlCol="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Fire </a:t>
            </a:r>
            <a:r>
              <a:rPr lang="en-US" sz="4800" dirty="0" smtClean="0">
                <a:ln w="0"/>
                <a:solidFill>
                  <a:schemeClr val="accent1"/>
                </a:solidFill>
                <a:effectLst>
                  <a:outerShdw blurRad="38100" dist="25400" dir="5400000" algn="ctr" rotWithShape="0">
                    <a:srgbClr val="6E747A">
                      <a:alpha val="43000"/>
                    </a:srgbClr>
                  </a:outerShdw>
                </a:effectLst>
              </a:rPr>
              <a:t>commercial </a:t>
            </a:r>
            <a:r>
              <a:rPr lang="en-US" sz="4800" dirty="0">
                <a:ln w="0"/>
                <a:solidFill>
                  <a:schemeClr val="accent1"/>
                </a:solidFill>
                <a:effectLst>
                  <a:outerShdw blurRad="38100" dist="25400" dir="5400000" algn="ctr" rotWithShape="0">
                    <a:srgbClr val="6E747A">
                      <a:alpha val="43000"/>
                    </a:srgbClr>
                  </a:outerShdw>
                </a:effectLst>
              </a:rPr>
              <a:t>relationship from a suppliers </a:t>
            </a:r>
            <a:r>
              <a:rPr lang="en-US" sz="4800" dirty="0" smtClean="0">
                <a:ln w="0"/>
                <a:solidFill>
                  <a:schemeClr val="accent1"/>
                </a:solidFill>
                <a:effectLst>
                  <a:outerShdw blurRad="38100" dist="25400" dir="5400000" algn="ctr" rotWithShape="0">
                    <a:srgbClr val="6E747A">
                      <a:alpha val="43000"/>
                    </a:srgbClr>
                  </a:outerShdw>
                </a:effectLst>
              </a:rPr>
              <a:t>perspective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61" y="4370434"/>
            <a:ext cx="2862582" cy="1713732"/>
          </a:xfrm>
          <a:prstGeom prst="rect">
            <a:avLst/>
          </a:prstGeom>
        </p:spPr>
      </p:pic>
      <p:sp>
        <p:nvSpPr>
          <p:cNvPr id="6" name="TextBox 5"/>
          <p:cNvSpPr txBox="1"/>
          <p:nvPr/>
        </p:nvSpPr>
        <p:spPr>
          <a:xfrm>
            <a:off x="4826000" y="4704080"/>
            <a:ext cx="6563360" cy="523220"/>
          </a:xfrm>
          <a:prstGeom prst="rect">
            <a:avLst/>
          </a:prstGeom>
          <a:noFill/>
        </p:spPr>
        <p:txBody>
          <a:bodyPr wrap="square" rtlCol="0">
            <a:spAutoFit/>
          </a:bodyPr>
          <a:lstStyle/>
          <a:p>
            <a:pPr algn="ctr"/>
            <a:r>
              <a:rPr lang="en-GB" sz="2800" dirty="0" err="1">
                <a:ln w="0"/>
                <a:solidFill>
                  <a:schemeClr val="accent1"/>
                </a:solidFill>
                <a:effectLst>
                  <a:outerShdw blurRad="38100" dist="25400" dir="5400000" algn="ctr" rotWithShape="0">
                    <a:srgbClr val="6E747A">
                      <a:alpha val="43000"/>
                    </a:srgbClr>
                  </a:outerShdw>
                </a:effectLst>
              </a:rPr>
              <a:t>Frequentis</a:t>
            </a:r>
            <a:r>
              <a:rPr lang="en-GB" sz="2800" dirty="0">
                <a:ln w="0"/>
                <a:solidFill>
                  <a:schemeClr val="accent1"/>
                </a:solidFill>
                <a:effectLst>
                  <a:outerShdw blurRad="38100" dist="25400" dir="5400000" algn="ctr" rotWithShape="0">
                    <a:srgbClr val="6E747A">
                      <a:alpha val="43000"/>
                    </a:srgbClr>
                  </a:outerShdw>
                </a:effectLst>
              </a:rPr>
              <a:t> – Dave King </a:t>
            </a:r>
          </a:p>
        </p:txBody>
      </p:sp>
    </p:spTree>
    <p:extLst>
      <p:ext uri="{BB962C8B-B14F-4D97-AF65-F5344CB8AC3E}">
        <p14:creationId xmlns:p14="http://schemas.microsoft.com/office/powerpoint/2010/main" val="14576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PO2">
      <a:dk1>
        <a:srgbClr val="000000"/>
      </a:dk1>
      <a:lt1>
        <a:sysClr val="window" lastClr="FFFFFF"/>
      </a:lt1>
      <a:dk2>
        <a:srgbClr val="808284"/>
      </a:dk2>
      <a:lt2>
        <a:srgbClr val="D8D8D8"/>
      </a:lt2>
      <a:accent1>
        <a:srgbClr val="00559F"/>
      </a:accent1>
      <a:accent2>
        <a:srgbClr val="E11B22"/>
      </a:accent2>
      <a:accent3>
        <a:srgbClr val="808284"/>
      </a:accent3>
      <a:accent4>
        <a:srgbClr val="EE7479"/>
      </a:accent4>
      <a:accent5>
        <a:srgbClr val="7FAACF"/>
      </a:accent5>
      <a:accent6>
        <a:srgbClr val="7F7F7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O powerpoint template v6" id="{578EBE95-090B-4255-A191-84F8630629E1}" vid="{AA5EC536-EF2B-4095-88DA-79A39E1C84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F7C88E6E8A8C46B609F69FDEA239B8" ma:contentTypeVersion="14" ma:contentTypeDescription="Create a new document." ma:contentTypeScope="" ma:versionID="f620350170721cf8d7c461ceea9fe54a">
  <xsd:schema xmlns:xsd="http://www.w3.org/2001/XMLSchema" xmlns:xs="http://www.w3.org/2001/XMLSchema" xmlns:p="http://schemas.microsoft.com/office/2006/metadata/properties" xmlns:ns3="7e3a7aac-c403-4f6a-8e8d-013d77ff4ffa" xmlns:ns4="28e471a4-c14c-4486-b3a3-9253a8aec7b4" targetNamespace="http://schemas.microsoft.com/office/2006/metadata/properties" ma:root="true" ma:fieldsID="1cf8d15b303da06cb5459201a3ba8b74" ns3:_="" ns4:_="">
    <xsd:import namespace="7e3a7aac-c403-4f6a-8e8d-013d77ff4ffa"/>
    <xsd:import namespace="28e471a4-c14c-4486-b3a3-9253a8aec7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7aac-c403-4f6a-8e8d-013d77ff4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471a4-c14c-4486-b3a3-9253a8aec7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4A8B1-9419-4184-A1B9-AEBF265A2497}">
  <ds:schemaRefs>
    <ds:schemaRef ds:uri="http://schemas.microsoft.com/sharepoint/v3/contenttype/forms"/>
  </ds:schemaRefs>
</ds:datastoreItem>
</file>

<file path=customXml/itemProps2.xml><?xml version="1.0" encoding="utf-8"?>
<ds:datastoreItem xmlns:ds="http://schemas.openxmlformats.org/officeDocument/2006/customXml" ds:itemID="{B1EA4E05-7DEF-40E2-A24C-746F78FAD7B2}">
  <ds:schemaRefs>
    <ds:schemaRef ds:uri="http://schemas.openxmlformats.org/package/2006/metadata/core-properties"/>
    <ds:schemaRef ds:uri="http://schemas.microsoft.com/office/2006/documentManagement/types"/>
    <ds:schemaRef ds:uri="28e471a4-c14c-4486-b3a3-9253a8aec7b4"/>
    <ds:schemaRef ds:uri="http://purl.org/dc/elements/1.1/"/>
    <ds:schemaRef ds:uri="http://schemas.microsoft.com/office/2006/metadata/properties"/>
    <ds:schemaRef ds:uri="7e3a7aac-c403-4f6a-8e8d-013d77ff4ffa"/>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1FFD995-FC9B-4985-938D-21A41E2BE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a7aac-c403-4f6a-8e8d-013d77ff4ffa"/>
    <ds:schemaRef ds:uri="28e471a4-c14c-4486-b3a3-9253a8aec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23409</TotalTime>
  <Words>1058</Words>
  <Application>Microsoft Office PowerPoint</Application>
  <PresentationFormat>Widescreen</PresentationFormat>
  <Paragraphs>198</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Unicode MS</vt:lpstr>
      <vt:lpstr>Calibri</vt:lpstr>
      <vt:lpstr>Calibri Light</vt:lpstr>
      <vt:lpstr>Cambria</vt:lpstr>
      <vt:lpstr>Symbol</vt:lpstr>
      <vt:lpstr>Times New Roman</vt:lpstr>
      <vt:lpstr>Office Theme</vt:lpstr>
      <vt:lpstr>NFCC CAD and ICCS Supplier Engagement Day</vt:lpstr>
      <vt:lpstr>Agenda – Afternoon session</vt:lpstr>
      <vt:lpstr>Housekeeping</vt:lpstr>
      <vt:lpstr>Purpose of Todays Session</vt:lpstr>
      <vt:lpstr>About the Team</vt:lpstr>
      <vt:lpstr>Commercial Overview</vt:lpstr>
      <vt:lpstr>Operational Communications Strategy Board</vt:lpstr>
      <vt:lpstr>Operational Communications Strategy Board</vt:lpstr>
      <vt:lpstr>Supplier Presentation</vt:lpstr>
      <vt:lpstr>Supplier Presentation</vt:lpstr>
      <vt:lpstr>Supplier Presentation</vt:lpstr>
      <vt:lpstr>Break Time!</vt:lpstr>
      <vt:lpstr>Round up….</vt:lpstr>
      <vt:lpstr>Virtual Panel Discussion</vt:lpstr>
      <vt:lpstr>Virtual Panel Discussion</vt:lpstr>
      <vt:lpstr>Thanks and suggested next steps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Ryan Abbott</dc:creator>
  <cp:lastModifiedBy>Conquest, Sally</cp:lastModifiedBy>
  <cp:revision>384</cp:revision>
  <dcterms:created xsi:type="dcterms:W3CDTF">2019-01-21T09:33:25Z</dcterms:created>
  <dcterms:modified xsi:type="dcterms:W3CDTF">2022-12-14T18:33:09Z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0x01010077F7C88E6E8A8C46B609F69FDEA239B8</vt:lpwstr>
  </property>
  <property fmtid="{D5CDD505-2E9C-101B-9397-08002B2CF9AE}" pid="3" name="AuthorIds_UIVersion_10752">
    <vt:lpwstr>32</vt:lpwstr>
  </property>
</Properties>
</file>