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9" r:id="rId2"/>
    <p:sldMasterId id="2147483799" r:id="rId3"/>
  </p:sldMasterIdLst>
  <p:notesMasterIdLst>
    <p:notesMasterId r:id="rId19"/>
  </p:notesMasterIdLst>
  <p:handoutMasterIdLst>
    <p:handoutMasterId r:id="rId20"/>
  </p:handoutMasterIdLst>
  <p:sldIdLst>
    <p:sldId id="257" r:id="rId4"/>
    <p:sldId id="487" r:id="rId5"/>
    <p:sldId id="259" r:id="rId6"/>
    <p:sldId id="260" r:id="rId7"/>
    <p:sldId id="483" r:id="rId8"/>
    <p:sldId id="484" r:id="rId9"/>
    <p:sldId id="485" r:id="rId10"/>
    <p:sldId id="261" r:id="rId11"/>
    <p:sldId id="263" r:id="rId12"/>
    <p:sldId id="478" r:id="rId13"/>
    <p:sldId id="479" r:id="rId14"/>
    <p:sldId id="486" r:id="rId15"/>
    <p:sldId id="481" r:id="rId16"/>
    <p:sldId id="482" r:id="rId17"/>
    <p:sldId id="256" r:id="rId18"/>
  </p:sldIdLst>
  <p:sldSz cx="12192000" cy="6858000"/>
  <p:notesSz cx="6985000" cy="9283700"/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E5E105-308F-4A62-87FB-ABFFFE693338}">
          <p14:sldIdLst>
            <p14:sldId id="257"/>
            <p14:sldId id="487"/>
            <p14:sldId id="259"/>
            <p14:sldId id="260"/>
            <p14:sldId id="483"/>
            <p14:sldId id="484"/>
            <p14:sldId id="485"/>
            <p14:sldId id="261"/>
            <p14:sldId id="263"/>
            <p14:sldId id="478"/>
            <p14:sldId id="479"/>
            <p14:sldId id="486"/>
            <p14:sldId id="481"/>
            <p14:sldId id="482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D"/>
    <a:srgbClr val="F0F0EE"/>
    <a:srgbClr val="F6F5F4"/>
    <a:srgbClr val="003D42"/>
    <a:srgbClr val="F2F2F2"/>
    <a:srgbClr val="007BB0"/>
    <a:srgbClr val="1C2A34"/>
    <a:srgbClr val="1B9A38"/>
    <a:srgbClr val="81BB30"/>
    <a:srgbClr val="A71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83061" autoAdjust="0"/>
  </p:normalViewPr>
  <p:slideViewPr>
    <p:cSldViewPr snapToGrid="0" snapToObjects="1">
      <p:cViewPr varScale="1">
        <p:scale>
          <a:sx n="111" d="100"/>
          <a:sy n="111" d="100"/>
        </p:scale>
        <p:origin x="1002" y="96"/>
      </p:cViewPr>
      <p:guideLst/>
    </p:cSldViewPr>
  </p:slideViewPr>
  <p:outlineViewPr>
    <p:cViewPr>
      <p:scale>
        <a:sx n="33" d="100"/>
        <a:sy n="33" d="100"/>
      </p:scale>
      <p:origin x="0" y="-390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418"/>
    </p:cViewPr>
  </p:sorterViewPr>
  <p:notesViewPr>
    <p:cSldViewPr snapToGrid="0" snapToObjects="1">
      <p:cViewPr>
        <p:scale>
          <a:sx n="110" d="100"/>
          <a:sy n="110" d="100"/>
        </p:scale>
        <p:origin x="1371" y="39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tkins-my.sharepoint.com/personal/sophie_ridyard_fgould_com/Documents/Documents/Sophie/Fire%20Sector%20Energy%20Questionnaire%20-%20Summary%20of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tkins-my.sharepoint.com/personal/sophie_ridyard_fgould_com/Documents/Documents/Sophie/Fire%20Sector%20Energy%20Questionnaire%20-%20Summary%20of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3992B5"/>
                </a:solidFill>
              </a:rPr>
              <a:t>Understanding of PSDS Funding</a:t>
            </a:r>
            <a:r>
              <a:rPr lang="en-GB" baseline="0" dirty="0">
                <a:solidFill>
                  <a:srgbClr val="3992B5"/>
                </a:solidFill>
              </a:rPr>
              <a:t> </a:t>
            </a:r>
            <a:r>
              <a:rPr lang="en-GB" dirty="0">
                <a:solidFill>
                  <a:srgbClr val="3992B5"/>
                </a:solidFill>
              </a:rPr>
              <a:t>Process</a:t>
            </a:r>
          </a:p>
        </c:rich>
      </c:tx>
      <c:layout>
        <c:manualLayout>
          <c:xMode val="edge"/>
          <c:yMode val="edge"/>
          <c:x val="0.119702169816065"/>
          <c:y val="6.6298827085002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3992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7-4492-998D-1485D5211F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7-4492-998D-1485D5211F4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07-4492-998D-1485D5211F4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07-4492-998D-1485D5211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Summary!$C$17:$D$17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Summary!$C$18:$D$18</c:f>
              <c:numCache>
                <c:formatCode>0%</c:formatCode>
                <c:ptCount val="2"/>
                <c:pt idx="0">
                  <c:v>0.61899999999999999</c:v>
                </c:pt>
                <c:pt idx="1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07-4492-998D-1485D5211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13268037254701"/>
          <c:y val="0.38143403144896176"/>
          <c:w val="0.12050152145459761"/>
          <c:h val="0.19425347520702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3992B5"/>
                </a:solidFill>
              </a:rPr>
              <a:t>Volume &amp; Expertise of in-house</a:t>
            </a:r>
            <a:r>
              <a:rPr lang="en-GB" baseline="0" dirty="0">
                <a:solidFill>
                  <a:srgbClr val="3992B5"/>
                </a:solidFill>
              </a:rPr>
              <a:t> resources</a:t>
            </a:r>
            <a:endParaRPr lang="en-GB" dirty="0">
              <a:solidFill>
                <a:srgbClr val="3992B5"/>
              </a:solidFill>
            </a:endParaRPr>
          </a:p>
        </c:rich>
      </c:tx>
      <c:layout>
        <c:manualLayout>
          <c:xMode val="edge"/>
          <c:yMode val="edge"/>
          <c:x val="0.14348688892683614"/>
          <c:y val="8.11961910959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3992B5"/>
            </a:solidFill>
            <a:ln>
              <a:noFill/>
            </a:ln>
          </c:spPr>
          <c:dPt>
            <c:idx val="0"/>
            <c:bubble3D val="0"/>
            <c:spPr>
              <a:solidFill>
                <a:srgbClr val="3992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6-421F-8BA2-95969CEC48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6-421F-8BA2-95969CEC48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66-421F-8BA2-95969CEC48C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66-421F-8BA2-95969CEC4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Summary!$E$18:$F$18</c:f>
              <c:strCache>
                <c:ptCount val="2"/>
                <c:pt idx="0">
                  <c:v>Partial</c:v>
                </c:pt>
                <c:pt idx="1">
                  <c:v>None</c:v>
                </c:pt>
              </c:strCache>
            </c:strRef>
          </c:cat>
          <c:val>
            <c:numRef>
              <c:f>Summary!$E$19:$F$19</c:f>
              <c:numCache>
                <c:formatCode>0%</c:formatCode>
                <c:ptCount val="2"/>
                <c:pt idx="0">
                  <c:v>0.42857142857142855</c:v>
                </c:pt>
                <c:pt idx="1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66-421F-8BA2-95969CEC4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56943239326476"/>
          <c:y val="0.4002780419002181"/>
          <c:w val="0.21589450472991389"/>
          <c:h val="0.19825190212555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14/06/2023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14/06/2023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00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2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472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68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33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00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78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87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32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31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315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02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02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7B4A61-1B9A-43A9-A618-1EE9A5A81F6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ABBF0-D3AA-47BC-B98F-7F3A9456C9E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D55B9F-122C-4A75-8C65-94DC8E1D2B6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599798-F548-4AD0-997A-E17ACAD24EB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0D44F8-92F4-471F-9BF0-AD182CB85D7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27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0D5BE-80E6-41B1-AD81-8205E9E93D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7EC3BC-B343-4B79-B284-9028DB5D96C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68B942-E672-4C69-989B-8A8602016DC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4617F4-4A05-4FAB-B5AC-6CC0F36A64A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40AAFF-0668-41D9-8C6D-EEA405E5AB5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6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31D6B-7647-489B-87A1-0CBE16D0B34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8EE550-1086-45C6-AF4A-1343EFD241E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D3F989-4F4D-46AB-87A8-9E5DBEF08C5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B3C2DE-726E-4F9D-BAA1-BD82442FBE2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D93D34-1059-43E1-BF8A-5C28B0AB02F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D7B98-1DC1-424C-90D5-8B192E9121F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24DA9A-C21F-41FA-B92C-95C2051F3A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34BBCA-2FFD-4B13-8FAD-264A55D0C56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4FBC2-C535-4937-95C3-7CF72AD7D17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8E0C73-851A-4F2B-86D7-CE11870C2AD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40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E8C1D-4F87-4AD5-AC6C-1BDDE63BD42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0908F3-CBBA-4469-8B64-E40A8BCC33C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C3258-131B-4B45-841A-AF90DB2773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54ACA-D5D2-417C-B254-FE122F3CBD2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A0CC01-E3F4-45BB-9F61-BD9FF463E5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96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09B00F-3A2C-4ACA-BEE6-C14AE87AE77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00F911-9550-4900-8A98-915992B2C9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813FFC-42DF-4B1A-8B62-44D9B79891A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933B3-E8C2-4B72-BF60-57562F6B9E7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3FC619-BBCE-496F-AC8B-021CB6D6A99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2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3E2D1A-7A7A-445B-98D2-C16721C5977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A97D9C-B029-4020-9A62-9BD678A1E0E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2FAA76-7CB6-4915-BA66-2F0580FE18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7C1C49-1755-4632-8BD3-85650192D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643BD3-8B0C-457D-B447-CDCE09231AD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52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FE3E32-A494-42A5-A460-1DB8782034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58D930-50AE-4CBE-8268-9B6E44BCB2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CD048E-BF40-411D-B8D2-59A12F781BF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04E920-870A-4BA4-B362-31023A55D8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864CA2-0874-446A-A993-150D2B5081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8E9E6-1617-44E2-9E68-EE762DDA1E7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00C822-F244-4BC0-8929-C491A24E43F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6B4798-CC94-4318-8B64-849284BE42F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EC31D1-2AEF-4574-9AA7-186E727D230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6C04193-FA05-4112-916E-DEB4D40BF68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4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B33E3-8A95-4D58-BD89-5E80543F438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40127-4FC0-4874-8F70-C4A30502B0A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55FFC-A6EA-4D7C-B625-9ED2DE1E632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7171E5-F5D6-42B0-8404-D3780E73220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3626-963F-4031-9EDC-DB2D4FF113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1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0072C-24E9-4E71-B1B6-CC8DCB27C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4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669D9-D0A2-441D-A83D-C2473724283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65E59-247E-451F-AC59-66F8236DCDB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2A7F29-8A04-445A-9A94-15EAFA203B4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E23A4C-AEB7-444B-820A-CAA9FF62CA3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A083EC-CAB9-4BA5-9ADD-B7C8549C279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10C0E-A20D-485D-BBA6-1E70FD59044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EF2E3D-2D8A-4AF1-B7B3-5B50251F8B8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2A17DD-EDA8-4AF2-B441-B4E75168E6A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74BFAE-0A42-4FF5-BE82-6C282312810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AF27C1-76CF-43BA-952B-7907216CF18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94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1C5D25-5696-47D6-8141-DD9DF3BB6D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A84F0B-C4AC-45EA-AA32-757D782A875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C2B1EA-A0AC-4A68-9B53-9DE0A2AD297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B3891D-6C31-4D76-A32A-E3144F2A06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C4A449-39E7-4D77-B04B-CE61D84151A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9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1ECCC-2491-4B2C-A0DC-779B35BC0E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8528C-6EB1-4CC7-B5AA-D99D6385656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F7014-F64A-496D-851F-CCBA562FED9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BCAE-575E-4A01-BDD3-76FB7A6BA7E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3D60BA-AD9F-4EEA-839F-7C24E04F02F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7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093AF-39B0-438C-8BC7-6F5016D5D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2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24FD3B-A8A2-4F75-9BE8-9B567855D24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C6DE39-C2F8-4338-B689-BA9400D18CB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569476-54F5-4DAC-9AD1-93DDAC05FAF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41616E-F441-4149-B980-68057B4EDD9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25C646-2590-48A3-9E9A-CF10250036C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6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ECF330-76DF-4A71-A986-7BB3690FEDF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361A91-6DEE-4361-AEB1-B938793755B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D90F6-1968-4A0F-925E-876544CBE9C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31A87A-0C17-4431-844D-5A5C49BD736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A2B8E1-35E5-419C-A9B1-40053174961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74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555C-907A-4203-AF0B-DA3C11AB269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DB1E51-AF9F-4948-8F18-ABF4FE7B8FE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5F0089-2432-496C-B26D-2E86B4BA23C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E11BCE-20DE-4793-9DFE-0A7952DD02E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BBCED5-6257-451A-8514-C8F460A7C6F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2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F0BD82-5511-4136-9E2F-BCC43CC4147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2BF736-6267-4267-BF7C-69818CE3910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8BC7D-C600-49D3-A31B-3E87E96F022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B9D221-2C99-4738-B1F8-F46ADA3B5EF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C69D04-1B90-4DCF-85E2-564037E6DE4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6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6739E-EAB8-4F64-8BAC-E7E63522231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7E8D9C-5E48-46E6-BE7F-91C8B83BEB4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379E57-C154-451E-BBA6-6D88A74DD29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F8D8A-F112-424E-AD6B-CC56FF778A2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7A220F-19F0-4FE6-9175-DA2C38EEAA4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3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E7313D-A731-473A-A120-A23313FD77E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FC8AD0-2757-4A77-A33C-4FDA64D1214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9DA014-F451-45D6-864A-5C64291F368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75789B-38F3-40AC-98C5-4EFFB9D9ACD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9D8224-1E6D-4727-93E4-2E5E9D5D512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31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08A995-AC48-497E-8724-BBEBB45A291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18B92E-61D7-459F-AFF4-CB4BA0B46E4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7A9B1C-93B4-48B5-BC52-536CDBFC5E0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AEC0F3-4770-47E0-8DE7-972D05EF8E8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F7CB6A-4C8C-4EF5-9761-8620AE0F74F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2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296C28-F571-4FC6-89CB-05CC2594CA2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014F31-2A9A-4B85-8F00-7EF5E466555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5B4440-4874-4E9D-9F4B-88817918B98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21E3A7-B496-425D-B11A-6653319E6E9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639E469-0537-45F0-B805-AF24DD7E276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1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4C7A5-4547-4598-87A8-2C6B459D6B4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569F82-67DB-4F91-8737-64E97B5615B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F1A4AE-C6B4-4154-9428-8BCEEE1056A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B89429-31D9-4E9A-8AC5-54CADE63B2B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9C21C7-61C9-4ADE-BD1B-03C97768D0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6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9B05E-F17B-4AD7-AE9A-FF3D0B033DD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B59383-3CB3-4BE0-B702-592A003386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893EF0-254D-4D0E-8F22-7FB52FF2C5D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988C90-EB37-417C-87C8-8261AA61849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04BCDB-18EE-4FFA-BBF5-78CF52B7D73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6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0C4A0-18F8-47AB-89BD-EF2CEB123D6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89C3EC-9CA2-4E74-A4DF-DAEA6FAE847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429677-1BD6-41FE-98D5-A9D9E832EBC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541DD-45D1-4D98-888D-5CA7211F15D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24C79D-EBE7-4EAF-B787-1CA18A00CEB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21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DDA078-83FB-4BAB-AD34-5265CB50CC1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7AEBB09-696B-48ED-8926-7B27D6D8097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00D4C4-B822-4D5F-96FF-09CAD4D787E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5B1C69-399B-44B3-9B60-E332E76DA4C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FD292B-7C97-454F-A1E4-A06803041DB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5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EDC046-4BF7-454B-8952-F21AF71BCA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1D8C43-596E-430A-865D-4250632B84E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EE650A-140C-4AE3-85E6-68E373041EA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7B1348-2785-47E8-B849-6B99CFAC55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7DE410-3F01-4627-A812-60D3723E80A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EEC61-2663-474A-ABCF-8C0C75B898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F42C2E-0FD9-477B-A404-DBA8FE9019D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1A96C5-0E7F-4774-9257-E54F5A7D109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22F0C9-0B58-4BF5-BB73-8077CD24DFE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51144C-ECE1-4046-9598-A2A4D8F840F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57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CAFDC-11B8-4653-8ABA-26EF3B73E81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67C2C2-9C74-4FC0-800F-0C4791C8A13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DDA22E-CE32-4DEF-A5EB-501DE54F31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B5F079-64F5-463E-8891-A7889366FF9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DB2B09-E651-4CBF-9402-CAB83EE8D1C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25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7029E5-F1A7-4FAF-9862-53FDD08F3DB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FBB390-1508-4EDE-A41E-9512E4968C6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F683B8-BC02-4860-AB13-A94D14082EF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4D330E-1143-43E7-960A-6CDBFEA886A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17BEE1-EC3D-4E9F-987B-A8E31D01A89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5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5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0072C-24E9-4E71-B1B6-CC8DCB27C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0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9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8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1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A8DB3-4244-4E60-8641-2E5082B020A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F4FDDA-053D-402A-A909-77DE659EF79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A152F5-703F-4F83-8F67-B9BDCA25790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557BA7-BFDD-4C35-8672-D2D1490EAF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81161A-CC9A-45B6-968A-A0085AC942F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40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55E6D-F905-4C58-9C6C-21989836BDA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5A321-7E27-4586-B7AF-0F7842BAB39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71ECFC-56A0-4323-B8FF-D19603DBC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4FE841-DE98-4C95-BD35-D5EB402B570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652C1A-954E-4B53-B686-24E3FA9FEC5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26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8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7B4A61-1B9A-43A9-A618-1EE9A5A81F6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ABBF0-D3AA-47BC-B98F-7F3A9456C9E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D55B9F-122C-4A75-8C65-94DC8E1D2B6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599798-F548-4AD0-997A-E17ACAD24EB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0D44F8-92F4-471F-9BF0-AD182CB85D7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23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0D5BE-80E6-41B1-AD81-8205E9E93D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7EC3BC-B343-4B79-B284-9028DB5D96C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68B942-E672-4C69-989B-8A8602016DC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4617F4-4A05-4FAB-B5AC-6CC0F36A64A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40AAFF-0668-41D9-8C6D-EEA405E5AB5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1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31D6B-7647-489B-87A1-0CBE16D0B34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8EE550-1086-45C6-AF4A-1343EFD241E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D3F989-4F4D-46AB-87A8-9E5DBEF08C5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B3C2DE-726E-4F9D-BAA1-BD82442FBE2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D93D34-1059-43E1-BF8A-5C28B0AB02F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9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D7B98-1DC1-424C-90D5-8B192E9121F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24DA9A-C21F-41FA-B92C-95C2051F3A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34BBCA-2FFD-4B13-8FAD-264A55D0C56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4FBC2-C535-4937-95C3-7CF72AD7D17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8E0C73-851A-4F2B-86D7-CE11870C2AD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7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9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E8C1D-4F87-4AD5-AC6C-1BDDE63BD42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0908F3-CBBA-4469-8B64-E40A8BCC33C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C3258-131B-4B45-841A-AF90DB2773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54ACA-D5D2-417C-B254-FE122F3CBD2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A0CC01-E3F4-45BB-9F61-BD9FF463E5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7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09B00F-3A2C-4ACA-BEE6-C14AE87AE77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00F911-9550-4900-8A98-915992B2C9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813FFC-42DF-4B1A-8B62-44D9B79891A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933B3-E8C2-4B72-BF60-57562F6B9E7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3FC619-BBCE-496F-AC8B-021CB6D6A99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4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3E2D1A-7A7A-445B-98D2-C16721C5977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A97D9C-B029-4020-9A62-9BD678A1E0E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2FAA76-7CB6-4915-BA66-2F0580FE18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7C1C49-1755-4632-8BD3-85650192D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643BD3-8B0C-457D-B447-CDCE09231AD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3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FE3E32-A494-42A5-A460-1DB8782034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58D930-50AE-4CBE-8268-9B6E44BCB2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CD048E-BF40-411D-B8D2-59A12F781BF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04E920-870A-4BA4-B362-31023A55D8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864CA2-0874-446A-A993-150D2B5081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91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8E9E6-1617-44E2-9E68-EE762DDA1E7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00C822-F244-4BC0-8929-C491A24E43F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6B4798-CC94-4318-8B64-849284BE42F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EC31D1-2AEF-4574-9AA7-186E727D230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6C04193-FA05-4112-916E-DEB4D40BF68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50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B33E3-8A95-4D58-BD89-5E80543F438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40127-4FC0-4874-8F70-C4A30502B0A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55FFC-A6EA-4D7C-B625-9ED2DE1E632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7171E5-F5D6-42B0-8404-D3780E73220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3626-963F-4031-9EDC-DB2D4FF113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7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669D9-D0A2-441D-A83D-C2473724283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65E59-247E-451F-AC59-66F8236DCDB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2A7F29-8A04-445A-9A94-15EAFA203B4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E23A4C-AEB7-444B-820A-CAA9FF62CA3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A083EC-CAB9-4BA5-9ADD-B7C8549C279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62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10C0E-A20D-485D-BBA6-1E70FD59044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EF2E3D-2D8A-4AF1-B7B3-5B50251F8B8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2A17DD-EDA8-4AF2-B441-B4E75168E6A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74BFAE-0A42-4FF5-BE82-6C282312810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AF27C1-76CF-43BA-952B-7907216CF18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1C5D25-5696-47D6-8141-DD9DF3BB6D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A84F0B-C4AC-45EA-AA32-757D782A875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C2B1EA-A0AC-4A68-9B53-9DE0A2AD297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B3891D-6C31-4D76-A32A-E3144F2A06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C4A449-39E7-4D77-B04B-CE61D84151A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1ECCC-2491-4B2C-A0DC-779B35BC0E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8528C-6EB1-4CC7-B5AA-D99D6385656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F7014-F64A-496D-851F-CCBA562FED9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BCAE-575E-4A01-BDD3-76FB7A6BA7E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3D60BA-AD9F-4EEA-839F-7C24E04F02F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42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A8DB3-4244-4E60-8641-2E5082B020A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F4FDDA-053D-402A-A909-77DE659EF79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A152F5-703F-4F83-8F67-B9BDCA25790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557BA7-BFDD-4C35-8672-D2D1490EAF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81161A-CC9A-45B6-968A-A0085AC942F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60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21C4-6BCB-4FD3-BC46-6C60D297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482F1-0D99-44C4-B2EB-23CEF2609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D201-9A23-4D7A-81E6-7BB9E212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D297-E7E7-43CE-813A-36584922A8DC}" type="datetimeFigureOut">
              <a:rPr lang="en-GB" smtClean="0"/>
              <a:t>14/06/2023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9F9E-67F2-4C0E-AFCC-2F8D1FA6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9949-3186-4648-A73B-C4721791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00EA-B256-4EDA-B6B6-D314990123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42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 new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4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5064AC-9A79-4262-AB5E-BC5B9AC0B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3686"/>
            <a:ext cx="12191998" cy="6856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F55928-C443-46BD-9C87-159568F4F3C4}"/>
              </a:ext>
            </a:extLst>
          </p:cNvPr>
          <p:cNvSpPr txBox="1"/>
          <p:nvPr userDrawn="1"/>
        </p:nvSpPr>
        <p:spPr>
          <a:xfrm>
            <a:off x="9326874" y="6319250"/>
            <a:ext cx="2335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000" dirty="0">
                <a:solidFill>
                  <a:schemeClr val="bg1"/>
                </a:solidFill>
                <a:latin typeface="Flama Basic" panose="02000000000000000000" pitchFamily="50" charset="0"/>
              </a:rPr>
              <a:t>atkinsglobal.com | snclavalin.com</a:t>
            </a:r>
          </a:p>
        </p:txBody>
      </p:sp>
    </p:spTree>
    <p:extLst>
      <p:ext uri="{BB962C8B-B14F-4D97-AF65-F5344CB8AC3E}">
        <p14:creationId xmlns:p14="http://schemas.microsoft.com/office/powerpoint/2010/main" val="119299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55E6D-F905-4C58-9C6C-21989836BDA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5A321-7E27-4586-B7AF-0F7842BAB39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71ECFC-56A0-4323-B8FF-D19603DBC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4FE841-DE98-4C95-BD35-D5EB402B570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652C1A-954E-4B53-B686-24E3FA9FEC5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68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tags" Target="../tags/tag4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theme" Target="../theme/theme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D78CF-5DED-4F2A-8BFA-BFD7D6563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D88681A-AF71-3657-43C9-124F85B7595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06" y="6042915"/>
            <a:ext cx="1241278" cy="48299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4287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24" r:id="rId3"/>
    <p:sldLayoutId id="2147483725" r:id="rId4"/>
    <p:sldLayoutId id="2147483726" r:id="rId5"/>
    <p:sldLayoutId id="2147483727" r:id="rId6"/>
    <p:sldLayoutId id="2147483712" r:id="rId7"/>
    <p:sldLayoutId id="2147483798" r:id="rId8"/>
    <p:sldLayoutId id="2147483758" r:id="rId9"/>
    <p:sldLayoutId id="2147483713" r:id="rId10"/>
    <p:sldLayoutId id="2147483790" r:id="rId11"/>
    <p:sldLayoutId id="2147483791" r:id="rId12"/>
    <p:sldLayoutId id="2147483792" r:id="rId13"/>
    <p:sldLayoutId id="2147483775" r:id="rId14"/>
    <p:sldLayoutId id="2147483793" r:id="rId15"/>
    <p:sldLayoutId id="2147483745" r:id="rId16"/>
    <p:sldLayoutId id="2147483746" r:id="rId17"/>
    <p:sldLayoutId id="2147483776" r:id="rId18"/>
    <p:sldLayoutId id="2147483794" r:id="rId19"/>
    <p:sldLayoutId id="2147483774" r:id="rId20"/>
    <p:sldLayoutId id="2147483788" r:id="rId21"/>
    <p:sldLayoutId id="2147483786" r:id="rId22"/>
    <p:sldLayoutId id="214748378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575" userDrawn="1">
          <p15:clr>
            <a:srgbClr val="F26B43"/>
          </p15:clr>
        </p15:guide>
        <p15:guide id="5" pos="7105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14035D-8615-4422-AF6C-B1775A3DC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3F53C1A-13A0-A6E0-C388-9BDA652D9E0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06" y="6042915"/>
            <a:ext cx="1241278" cy="48299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225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97" r:id="rId8"/>
    <p:sldLayoutId id="2147483795" r:id="rId9"/>
    <p:sldLayoutId id="2147483785" r:id="rId10"/>
    <p:sldLayoutId id="2147483730" r:id="rId11"/>
    <p:sldLayoutId id="2147483731" r:id="rId12"/>
    <p:sldLayoutId id="2147483732" r:id="rId13"/>
    <p:sldLayoutId id="2147483733" r:id="rId14"/>
    <p:sldLayoutId id="2147483789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96" r:id="rId21"/>
    <p:sldLayoutId id="2147483749" r:id="rId22"/>
    <p:sldLayoutId id="214748373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75" userDrawn="1">
          <p15:clr>
            <a:srgbClr val="F26B43"/>
          </p15:clr>
        </p15:guide>
        <p15:guide id="4" pos="710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D78CF-5DED-4F2A-8BFA-BFD7D6563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79D586F-737B-247A-7724-C71F7AFBC687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06" y="6042915"/>
            <a:ext cx="1241278" cy="482994"/>
          </a:xfrm>
          <a:prstGeom prst="rect">
            <a:avLst/>
          </a:prstGeom>
        </p:spPr>
      </p:pic>
    </p:spTree>
    <p:custDataLst>
      <p:tags r:id="rId28"/>
    </p:custDataLst>
    <p:extLst>
      <p:ext uri="{BB962C8B-B14F-4D97-AF65-F5344CB8AC3E}">
        <p14:creationId xmlns:p14="http://schemas.microsoft.com/office/powerpoint/2010/main" val="34858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575">
          <p15:clr>
            <a:srgbClr val="F26B43"/>
          </p15:clr>
        </p15:guide>
        <p15:guide id="5" pos="7105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6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ADEAC7-900B-0693-CCCF-C18C4653E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236102" y="158239"/>
            <a:ext cx="11705733" cy="56197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78881C-3EB6-2E5B-DD1E-6381F7E4AD6B}"/>
              </a:ext>
            </a:extLst>
          </p:cNvPr>
          <p:cNvSpPr/>
          <p:nvPr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FDD54-F613-930A-4AB7-6B52280F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28575"/>
            <a:ext cx="6418545" cy="1081237"/>
          </a:xfrm>
        </p:spPr>
        <p:txBody>
          <a:bodyPr/>
          <a:lstStyle/>
          <a:p>
            <a:r>
              <a:rPr lang="en-US" dirty="0"/>
              <a:t>NFCC Task &amp; </a:t>
            </a:r>
            <a:br>
              <a:rPr lang="en-US" dirty="0"/>
            </a:br>
            <a:r>
              <a:rPr lang="en-US" dirty="0"/>
              <a:t>Finish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02C3F-AF28-12F8-4342-763047D58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425" y="3429000"/>
            <a:ext cx="6418281" cy="720080"/>
          </a:xfrm>
        </p:spPr>
        <p:txBody>
          <a:bodyPr/>
          <a:lstStyle/>
          <a:p>
            <a:r>
              <a:rPr lang="en-US" dirty="0"/>
              <a:t>January 2023</a:t>
            </a:r>
          </a:p>
          <a:p>
            <a:r>
              <a:rPr lang="en-US" sz="1000" dirty="0"/>
              <a:t>V1.1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45E9-BE44-04D4-6C5D-FFD66BFC3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</a:t>
            </a:fld>
            <a:endParaRPr lang="en-CA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813D7D-E9C8-75D2-C1B7-CCF63E196B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61" y="1054569"/>
            <a:ext cx="2419880" cy="94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168F55-147B-50F7-2005-384B84C83DDE}"/>
              </a:ext>
            </a:extLst>
          </p:cNvPr>
          <p:cNvGrpSpPr/>
          <p:nvPr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517A79-6D86-BA5D-E2AD-8B51F44F6076}"/>
                </a:ext>
              </a:extLst>
            </p:cNvPr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BBECABC-9A1B-82CC-05F0-C3B0F6BB73C1}"/>
                </a:ext>
              </a:extLst>
            </p:cNvPr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0C0E71-E20A-9F4E-9B7E-DB27C9706DB0}"/>
                </a:ext>
              </a:extLst>
            </p:cNvPr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AED986-0C6D-3FC4-1976-58B4D418FD7E}"/>
                </a:ext>
              </a:extLst>
            </p:cNvPr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E03D904-BE41-4FE7-B5F2-8637BAF41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81943"/>
              </p:ext>
            </p:extLst>
          </p:nvPr>
        </p:nvGraphicFramePr>
        <p:xfrm>
          <a:off x="362291" y="4597984"/>
          <a:ext cx="393538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64">
                  <a:extLst>
                    <a:ext uri="{9D8B030D-6E8A-4147-A177-3AD203B41FA5}">
                      <a16:colId xmlns:a16="http://schemas.microsoft.com/office/drawing/2014/main" val="1267371926"/>
                    </a:ext>
                  </a:extLst>
                </a:gridCol>
                <a:gridCol w="748683">
                  <a:extLst>
                    <a:ext uri="{9D8B030D-6E8A-4147-A177-3AD203B41FA5}">
                      <a16:colId xmlns:a16="http://schemas.microsoft.com/office/drawing/2014/main" val="4188914953"/>
                    </a:ext>
                  </a:extLst>
                </a:gridCol>
                <a:gridCol w="2521042">
                  <a:extLst>
                    <a:ext uri="{9D8B030D-6E8A-4147-A177-3AD203B41FA5}">
                      <a16:colId xmlns:a16="http://schemas.microsoft.com/office/drawing/2014/main" val="2192097806"/>
                    </a:ext>
                  </a:extLst>
                </a:gridCol>
              </a:tblGrid>
              <a:tr h="116935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Version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Date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Description of Change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702688"/>
                  </a:ext>
                </a:extLst>
              </a:tr>
              <a:tr h="116935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20.01.2023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Issue to Elli Nikolaou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522788"/>
                  </a:ext>
                </a:extLst>
              </a:tr>
              <a:tr h="179899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07.01.2023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All reference to ‘NSTFG’ amended to official title of ‘FM &amp; Construction NSTFG’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173522"/>
                  </a:ext>
                </a:extLst>
              </a:tr>
              <a:tr h="116935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09.06.2023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bg1"/>
                          </a:solidFill>
                        </a:rPr>
                        <a:t>Diagrams updated to reflect National Strategic Task Finish Group.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84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EA1A73-43D8-472D-B0C6-A6F3977C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Analysis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5348FD-608A-629E-3328-73AECD009577}"/>
              </a:ext>
            </a:extLst>
          </p:cNvPr>
          <p:cNvGrpSpPr/>
          <p:nvPr/>
        </p:nvGrpSpPr>
        <p:grpSpPr>
          <a:xfrm>
            <a:off x="0" y="1045605"/>
            <a:ext cx="4574241" cy="5086285"/>
            <a:chOff x="0" y="1045605"/>
            <a:chExt cx="4574241" cy="508628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C83B30D-1E62-4DA0-9BFD-882D6A3A8D8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0252839"/>
                </p:ext>
              </p:extLst>
            </p:nvPr>
          </p:nvGraphicFramePr>
          <p:xfrm>
            <a:off x="0" y="1045605"/>
            <a:ext cx="4574241" cy="28733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7BBB6D5A-E3F0-42BE-AF09-0DB99D8191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4252133"/>
                </p:ext>
              </p:extLst>
            </p:nvPr>
          </p:nvGraphicFramePr>
          <p:xfrm>
            <a:off x="0" y="3316487"/>
            <a:ext cx="4574241" cy="2815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9E1CEC-D00C-BDBA-61E7-FD2509632207}"/>
              </a:ext>
            </a:extLst>
          </p:cNvPr>
          <p:cNvGrpSpPr/>
          <p:nvPr/>
        </p:nvGrpSpPr>
        <p:grpSpPr>
          <a:xfrm>
            <a:off x="5141191" y="489372"/>
            <a:ext cx="6139385" cy="5025037"/>
            <a:chOff x="5141191" y="489372"/>
            <a:chExt cx="6139385" cy="50250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FB50A5-59E7-8654-064D-1C64F727B0AC}"/>
                </a:ext>
              </a:extLst>
            </p:cNvPr>
            <p:cNvSpPr/>
            <p:nvPr/>
          </p:nvSpPr>
          <p:spPr>
            <a:xfrm>
              <a:off x="6182832" y="1868557"/>
              <a:ext cx="5011716" cy="3645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2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1DC896-EE33-EB8D-D04C-E15C90FA7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191" y="489372"/>
              <a:ext cx="6139385" cy="502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4D6FCB-81B2-3059-023A-D385D2971C8A}"/>
              </a:ext>
            </a:extLst>
          </p:cNvPr>
          <p:cNvCxnSpPr>
            <a:cxnSpLocks/>
          </p:cNvCxnSpPr>
          <p:nvPr/>
        </p:nvCxnSpPr>
        <p:spPr>
          <a:xfrm>
            <a:off x="4735157" y="687797"/>
            <a:ext cx="14338" cy="4826612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FF9FB1C-2699-B265-F046-EA0D05482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236102" y="158239"/>
            <a:ext cx="11705733" cy="5619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48D561-C958-3ECC-B7D5-B4E22C3DBCDA}"/>
              </a:ext>
            </a:extLst>
          </p:cNvPr>
          <p:cNvSpPr/>
          <p:nvPr/>
        </p:nvSpPr>
        <p:spPr>
          <a:xfrm>
            <a:off x="236102" y="158239"/>
            <a:ext cx="11691670" cy="5619761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6543F-1687-B858-A804-8FE7C553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0686-FA87-7149-FF44-FB2558118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11</a:t>
            </a:fld>
            <a:endParaRPr lang="en-CA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792808-A755-4520-C9C0-04BEA01EB8C1}"/>
              </a:ext>
            </a:extLst>
          </p:cNvPr>
          <p:cNvGrpSpPr/>
          <p:nvPr/>
        </p:nvGrpSpPr>
        <p:grpSpPr>
          <a:xfrm>
            <a:off x="911424" y="1221060"/>
            <a:ext cx="9983413" cy="955137"/>
            <a:chOff x="911424" y="1221060"/>
            <a:chExt cx="9983413" cy="95513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F04FAD-E85D-0AEF-E9CA-73D6D6DC5F6B}"/>
                </a:ext>
              </a:extLst>
            </p:cNvPr>
            <p:cNvGrpSpPr/>
            <p:nvPr/>
          </p:nvGrpSpPr>
          <p:grpSpPr>
            <a:xfrm>
              <a:off x="4046405" y="1318627"/>
              <a:ext cx="6848432" cy="808383"/>
              <a:chOff x="5360098" y="1318627"/>
              <a:chExt cx="5873405" cy="808383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1A638C7-DFEC-0A41-F5B5-FE91F340C4CA}"/>
                  </a:ext>
                </a:extLst>
              </p:cNvPr>
              <p:cNvSpPr/>
              <p:nvPr/>
            </p:nvSpPr>
            <p:spPr>
              <a:xfrm rot="5400000">
                <a:off x="7892609" y="-1213884"/>
                <a:ext cx="808383" cy="5873405"/>
              </a:xfrm>
              <a:custGeom>
                <a:avLst/>
                <a:gdLst>
                  <a:gd name="connsiteX0" fmla="*/ 0 w 808383"/>
                  <a:gd name="connsiteY0" fmla="*/ 432981 h 5873405"/>
                  <a:gd name="connsiteX1" fmla="*/ 404192 w 808383"/>
                  <a:gd name="connsiteY1" fmla="*/ 0 h 5873405"/>
                  <a:gd name="connsiteX2" fmla="*/ 808383 w 808383"/>
                  <a:gd name="connsiteY2" fmla="*/ 432981 h 5873405"/>
                  <a:gd name="connsiteX3" fmla="*/ 808382 w 808383"/>
                  <a:gd name="connsiteY3" fmla="*/ 432981 h 5873405"/>
                  <a:gd name="connsiteX4" fmla="*/ 808382 w 808383"/>
                  <a:gd name="connsiteY4" fmla="*/ 5873405 h 5873405"/>
                  <a:gd name="connsiteX5" fmla="*/ 0 w 808383"/>
                  <a:gd name="connsiteY5" fmla="*/ 5873405 h 5873405"/>
                  <a:gd name="connsiteX6" fmla="*/ 1 w 808383"/>
                  <a:gd name="connsiteY6" fmla="*/ 432981 h 587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8383" h="5873405">
                    <a:moveTo>
                      <a:pt x="0" y="432981"/>
                    </a:moveTo>
                    <a:lnTo>
                      <a:pt x="404192" y="0"/>
                    </a:lnTo>
                    <a:lnTo>
                      <a:pt x="808383" y="432981"/>
                    </a:lnTo>
                    <a:lnTo>
                      <a:pt x="808382" y="432981"/>
                    </a:lnTo>
                    <a:lnTo>
                      <a:pt x="808382" y="5873405"/>
                    </a:lnTo>
                    <a:lnTo>
                      <a:pt x="0" y="5873405"/>
                    </a:lnTo>
                    <a:lnTo>
                      <a:pt x="1" y="432981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CF95F9-C841-282A-6CA0-6BDD175E6A8E}"/>
                  </a:ext>
                </a:extLst>
              </p:cNvPr>
              <p:cNvSpPr txBox="1"/>
              <p:nvPr/>
            </p:nvSpPr>
            <p:spPr>
              <a:xfrm>
                <a:off x="5554413" y="1442917"/>
                <a:ext cx="5075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bg1"/>
                    </a:solidFill>
                  </a:rPr>
                  <a:t>We are proposing a two stage approach to the mobilisation process. </a:t>
                </a:r>
                <a:br>
                  <a:rPr lang="en-GB" sz="1400" dirty="0">
                    <a:solidFill>
                      <a:schemeClr val="bg1"/>
                    </a:solidFill>
                  </a:rPr>
                </a:br>
                <a:r>
                  <a:rPr lang="en-GB" sz="1400" dirty="0">
                    <a:solidFill>
                      <a:schemeClr val="bg1"/>
                    </a:solidFill>
                  </a:rPr>
                  <a:t>A questionnaire and a meeting with each region.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267634-363E-3C73-8AC2-36D63111AA25}"/>
                </a:ext>
              </a:extLst>
            </p:cNvPr>
            <p:cNvSpPr/>
            <p:nvPr/>
          </p:nvSpPr>
          <p:spPr>
            <a:xfrm>
              <a:off x="2059978" y="1311858"/>
              <a:ext cx="2067340" cy="80838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Mobilisation</a:t>
              </a:r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C279AA17-F765-0004-2603-239CE4C4D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424" y="1221060"/>
              <a:ext cx="1002894" cy="95513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AED379-E1F7-B96F-ADE7-12D1A4CFAA07}"/>
              </a:ext>
            </a:extLst>
          </p:cNvPr>
          <p:cNvGrpSpPr/>
          <p:nvPr/>
        </p:nvGrpSpPr>
        <p:grpSpPr>
          <a:xfrm>
            <a:off x="970975" y="4205131"/>
            <a:ext cx="9923862" cy="955137"/>
            <a:chOff x="970975" y="4205131"/>
            <a:chExt cx="9923862" cy="95513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33BA21-D30D-FA39-5214-4E46C76CA515}"/>
                </a:ext>
              </a:extLst>
            </p:cNvPr>
            <p:cNvGrpSpPr/>
            <p:nvPr/>
          </p:nvGrpSpPr>
          <p:grpSpPr>
            <a:xfrm>
              <a:off x="4046405" y="4287114"/>
              <a:ext cx="6848432" cy="808383"/>
              <a:chOff x="5360098" y="1318627"/>
              <a:chExt cx="5873405" cy="808383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0CC2748-7363-604A-3B73-94906DB86A7A}"/>
                  </a:ext>
                </a:extLst>
              </p:cNvPr>
              <p:cNvSpPr/>
              <p:nvPr/>
            </p:nvSpPr>
            <p:spPr>
              <a:xfrm rot="5400000">
                <a:off x="7892609" y="-1213884"/>
                <a:ext cx="808383" cy="5873405"/>
              </a:xfrm>
              <a:custGeom>
                <a:avLst/>
                <a:gdLst>
                  <a:gd name="connsiteX0" fmla="*/ 0 w 808383"/>
                  <a:gd name="connsiteY0" fmla="*/ 432981 h 5873405"/>
                  <a:gd name="connsiteX1" fmla="*/ 404192 w 808383"/>
                  <a:gd name="connsiteY1" fmla="*/ 0 h 5873405"/>
                  <a:gd name="connsiteX2" fmla="*/ 808383 w 808383"/>
                  <a:gd name="connsiteY2" fmla="*/ 432981 h 5873405"/>
                  <a:gd name="connsiteX3" fmla="*/ 808382 w 808383"/>
                  <a:gd name="connsiteY3" fmla="*/ 432981 h 5873405"/>
                  <a:gd name="connsiteX4" fmla="*/ 808382 w 808383"/>
                  <a:gd name="connsiteY4" fmla="*/ 5873405 h 5873405"/>
                  <a:gd name="connsiteX5" fmla="*/ 0 w 808383"/>
                  <a:gd name="connsiteY5" fmla="*/ 5873405 h 5873405"/>
                  <a:gd name="connsiteX6" fmla="*/ 1 w 808383"/>
                  <a:gd name="connsiteY6" fmla="*/ 432981 h 587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8383" h="5873405">
                    <a:moveTo>
                      <a:pt x="0" y="432981"/>
                    </a:moveTo>
                    <a:lnTo>
                      <a:pt x="404192" y="0"/>
                    </a:lnTo>
                    <a:lnTo>
                      <a:pt x="808383" y="432981"/>
                    </a:lnTo>
                    <a:lnTo>
                      <a:pt x="808382" y="432981"/>
                    </a:lnTo>
                    <a:lnTo>
                      <a:pt x="808382" y="5873405"/>
                    </a:lnTo>
                    <a:lnTo>
                      <a:pt x="0" y="5873405"/>
                    </a:lnTo>
                    <a:lnTo>
                      <a:pt x="1" y="432981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181D1A-B910-7BB6-6696-7692139CC40C}"/>
                  </a:ext>
                </a:extLst>
              </p:cNvPr>
              <p:cNvSpPr txBox="1"/>
              <p:nvPr/>
            </p:nvSpPr>
            <p:spPr>
              <a:xfrm>
                <a:off x="5554413" y="1482753"/>
                <a:ext cx="5075583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sz="1400" dirty="0">
                    <a:solidFill>
                      <a:schemeClr val="bg1"/>
                    </a:solidFill>
                  </a:rPr>
                  <a:t>The financial contribution is a minimum of 12% and can be more if we can’t achieve the Lifetime Carbon Threshold.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7CC678-6225-BFD5-E4C1-B60705BC65AE}"/>
                </a:ext>
              </a:extLst>
            </p:cNvPr>
            <p:cNvSpPr/>
            <p:nvPr/>
          </p:nvSpPr>
          <p:spPr>
            <a:xfrm>
              <a:off x="2059978" y="4287543"/>
              <a:ext cx="2067340" cy="80838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Financial Contribution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296BBAA-122E-1D56-BEBA-CDC3DFFD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975" y="4205131"/>
              <a:ext cx="1002894" cy="95513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70023D-AEDB-5480-7FCF-EA02F5C1A044}"/>
              </a:ext>
            </a:extLst>
          </p:cNvPr>
          <p:cNvGrpSpPr/>
          <p:nvPr/>
        </p:nvGrpSpPr>
        <p:grpSpPr>
          <a:xfrm>
            <a:off x="911424" y="2228225"/>
            <a:ext cx="9983413" cy="955137"/>
            <a:chOff x="911424" y="2228225"/>
            <a:chExt cx="9983413" cy="9551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DE6B36-6EF3-2F88-220D-5648E4829B74}"/>
                </a:ext>
              </a:extLst>
            </p:cNvPr>
            <p:cNvGrpSpPr/>
            <p:nvPr/>
          </p:nvGrpSpPr>
          <p:grpSpPr>
            <a:xfrm>
              <a:off x="4046405" y="2299288"/>
              <a:ext cx="6848432" cy="808383"/>
              <a:chOff x="5360098" y="1318627"/>
              <a:chExt cx="5873405" cy="808383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A77E8C6-1351-9067-910C-C331198B6456}"/>
                  </a:ext>
                </a:extLst>
              </p:cNvPr>
              <p:cNvSpPr/>
              <p:nvPr/>
            </p:nvSpPr>
            <p:spPr>
              <a:xfrm rot="5400000">
                <a:off x="7892609" y="-1213884"/>
                <a:ext cx="808383" cy="5873405"/>
              </a:xfrm>
              <a:custGeom>
                <a:avLst/>
                <a:gdLst>
                  <a:gd name="connsiteX0" fmla="*/ 0 w 808383"/>
                  <a:gd name="connsiteY0" fmla="*/ 432981 h 5873405"/>
                  <a:gd name="connsiteX1" fmla="*/ 404192 w 808383"/>
                  <a:gd name="connsiteY1" fmla="*/ 0 h 5873405"/>
                  <a:gd name="connsiteX2" fmla="*/ 808383 w 808383"/>
                  <a:gd name="connsiteY2" fmla="*/ 432981 h 5873405"/>
                  <a:gd name="connsiteX3" fmla="*/ 808382 w 808383"/>
                  <a:gd name="connsiteY3" fmla="*/ 432981 h 5873405"/>
                  <a:gd name="connsiteX4" fmla="*/ 808382 w 808383"/>
                  <a:gd name="connsiteY4" fmla="*/ 5873405 h 5873405"/>
                  <a:gd name="connsiteX5" fmla="*/ 0 w 808383"/>
                  <a:gd name="connsiteY5" fmla="*/ 5873405 h 5873405"/>
                  <a:gd name="connsiteX6" fmla="*/ 1 w 808383"/>
                  <a:gd name="connsiteY6" fmla="*/ 432981 h 587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8383" h="5873405">
                    <a:moveTo>
                      <a:pt x="0" y="432981"/>
                    </a:moveTo>
                    <a:lnTo>
                      <a:pt x="404192" y="0"/>
                    </a:lnTo>
                    <a:lnTo>
                      <a:pt x="808383" y="432981"/>
                    </a:lnTo>
                    <a:lnTo>
                      <a:pt x="808382" y="432981"/>
                    </a:lnTo>
                    <a:lnTo>
                      <a:pt x="808382" y="5873405"/>
                    </a:lnTo>
                    <a:lnTo>
                      <a:pt x="0" y="5873405"/>
                    </a:lnTo>
                    <a:lnTo>
                      <a:pt x="1" y="432981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0F3ABB-ADDE-A299-4BAE-195AE6EC4124}"/>
                  </a:ext>
                </a:extLst>
              </p:cNvPr>
              <p:cNvSpPr txBox="1"/>
              <p:nvPr/>
            </p:nvSpPr>
            <p:spPr>
              <a:xfrm>
                <a:off x="5554413" y="1360183"/>
                <a:ext cx="50755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bg1"/>
                    </a:solidFill>
                  </a:rPr>
                  <a:t>Ordinarily we would produce a heat decarbonisation plan and then apply for Salix funding. Given potential time constraints, we are considering running the two in parallel to ensure funding is not missed.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0E76BF-94D4-72A6-7BE8-E342489D355D}"/>
                </a:ext>
              </a:extLst>
            </p:cNvPr>
            <p:cNvSpPr/>
            <p:nvPr/>
          </p:nvSpPr>
          <p:spPr>
            <a:xfrm>
              <a:off x="2059978" y="2299717"/>
              <a:ext cx="2067340" cy="80838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kern="1200" dirty="0">
                  <a:solidFill>
                    <a:schemeClr val="accent1"/>
                  </a:solidFill>
                </a:rPr>
                <a:t>Timescales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1D5ABC8-0E1E-4EF3-91AF-5A943AA49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424" y="2228225"/>
              <a:ext cx="1002893" cy="95513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D80DB1-D2D5-1505-0060-678751DC7331}"/>
              </a:ext>
            </a:extLst>
          </p:cNvPr>
          <p:cNvGrpSpPr/>
          <p:nvPr/>
        </p:nvGrpSpPr>
        <p:grpSpPr>
          <a:xfrm>
            <a:off x="911424" y="3208886"/>
            <a:ext cx="9983413" cy="955136"/>
            <a:chOff x="911424" y="3208886"/>
            <a:chExt cx="9983413" cy="95513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F1B7F6-BBF5-051A-7D09-0669646990A2}"/>
                </a:ext>
              </a:extLst>
            </p:cNvPr>
            <p:cNvGrpSpPr/>
            <p:nvPr/>
          </p:nvGrpSpPr>
          <p:grpSpPr>
            <a:xfrm>
              <a:off x="4046405" y="3293201"/>
              <a:ext cx="6848432" cy="808383"/>
              <a:chOff x="5360098" y="1318627"/>
              <a:chExt cx="5873405" cy="808383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4B3A4BF-7226-8729-4780-7C921E51C3BF}"/>
                  </a:ext>
                </a:extLst>
              </p:cNvPr>
              <p:cNvSpPr/>
              <p:nvPr/>
            </p:nvSpPr>
            <p:spPr>
              <a:xfrm rot="5400000">
                <a:off x="7892609" y="-1213884"/>
                <a:ext cx="808383" cy="5873405"/>
              </a:xfrm>
              <a:custGeom>
                <a:avLst/>
                <a:gdLst>
                  <a:gd name="connsiteX0" fmla="*/ 0 w 808383"/>
                  <a:gd name="connsiteY0" fmla="*/ 432981 h 5873405"/>
                  <a:gd name="connsiteX1" fmla="*/ 404192 w 808383"/>
                  <a:gd name="connsiteY1" fmla="*/ 0 h 5873405"/>
                  <a:gd name="connsiteX2" fmla="*/ 808383 w 808383"/>
                  <a:gd name="connsiteY2" fmla="*/ 432981 h 5873405"/>
                  <a:gd name="connsiteX3" fmla="*/ 808382 w 808383"/>
                  <a:gd name="connsiteY3" fmla="*/ 432981 h 5873405"/>
                  <a:gd name="connsiteX4" fmla="*/ 808382 w 808383"/>
                  <a:gd name="connsiteY4" fmla="*/ 5873405 h 5873405"/>
                  <a:gd name="connsiteX5" fmla="*/ 0 w 808383"/>
                  <a:gd name="connsiteY5" fmla="*/ 5873405 h 5873405"/>
                  <a:gd name="connsiteX6" fmla="*/ 1 w 808383"/>
                  <a:gd name="connsiteY6" fmla="*/ 432981 h 587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8383" h="5873405">
                    <a:moveTo>
                      <a:pt x="0" y="432981"/>
                    </a:moveTo>
                    <a:lnTo>
                      <a:pt x="404192" y="0"/>
                    </a:lnTo>
                    <a:lnTo>
                      <a:pt x="808383" y="432981"/>
                    </a:lnTo>
                    <a:lnTo>
                      <a:pt x="808382" y="432981"/>
                    </a:lnTo>
                    <a:lnTo>
                      <a:pt x="808382" y="5873405"/>
                    </a:lnTo>
                    <a:lnTo>
                      <a:pt x="0" y="5873405"/>
                    </a:lnTo>
                    <a:lnTo>
                      <a:pt x="1" y="432981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0586E7-4355-AB66-0FAB-9607C96A3A7C}"/>
                  </a:ext>
                </a:extLst>
              </p:cNvPr>
              <p:cNvSpPr txBox="1"/>
              <p:nvPr/>
            </p:nvSpPr>
            <p:spPr>
              <a:xfrm>
                <a:off x="5554413" y="1482753"/>
                <a:ext cx="5075583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sz="1400" dirty="0">
                    <a:solidFill>
                      <a:schemeClr val="bg1"/>
                    </a:solidFill>
                  </a:rPr>
                  <a:t>The Salix funding value is determined by the amount of carbon saved, </a:t>
                </a:r>
                <a:br>
                  <a:rPr lang="en-GB" sz="1400" dirty="0">
                    <a:solidFill>
                      <a:schemeClr val="bg1"/>
                    </a:solidFill>
                  </a:rPr>
                </a:br>
                <a:r>
                  <a:rPr lang="en-GB" sz="1400" dirty="0">
                    <a:solidFill>
                      <a:schemeClr val="bg1"/>
                    </a:solidFill>
                  </a:rPr>
                  <a:t>so the energy intensity of the building is essential to determine.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D81EF7-1CE9-B2CC-DC54-A3CDEDEFEA9A}"/>
                </a:ext>
              </a:extLst>
            </p:cNvPr>
            <p:cNvSpPr/>
            <p:nvPr/>
          </p:nvSpPr>
          <p:spPr>
            <a:xfrm>
              <a:off x="2059978" y="3293630"/>
              <a:ext cx="2067340" cy="80838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kern="1200" dirty="0">
                  <a:solidFill>
                    <a:schemeClr val="accent1"/>
                  </a:solidFill>
                </a:rPr>
                <a:t>Energy </a:t>
              </a:r>
              <a:br>
                <a:rPr lang="en-GB" sz="1600" kern="1200" dirty="0">
                  <a:solidFill>
                    <a:schemeClr val="accent1"/>
                  </a:solidFill>
                </a:rPr>
              </a:br>
              <a:r>
                <a:rPr lang="en-GB" sz="1600" kern="1200" dirty="0">
                  <a:solidFill>
                    <a:schemeClr val="accent1"/>
                  </a:solidFill>
                </a:rPr>
                <a:t>Intensity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AB0FDED-D56B-2E4A-1F56-78A70C0C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424" y="3208886"/>
              <a:ext cx="1002893" cy="955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6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F45344-8027-0538-CD83-18DC7345C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904" y="187028"/>
            <a:ext cx="6624747" cy="5598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EAE0AC-54B5-61A5-73CE-16FB7FF22ABF}"/>
              </a:ext>
            </a:extLst>
          </p:cNvPr>
          <p:cNvSpPr/>
          <p:nvPr/>
        </p:nvSpPr>
        <p:spPr>
          <a:xfrm>
            <a:off x="5327903" y="172761"/>
            <a:ext cx="6624747" cy="562660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EA1A73-43D8-472D-B0C6-A6F3977C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</p:spPr>
        <p:txBody>
          <a:bodyPr anchor="ctr">
            <a:normAutofit/>
          </a:bodyPr>
          <a:lstStyle/>
          <a:p>
            <a:r>
              <a:rPr lang="en-GB" dirty="0"/>
              <a:t>Salix - Funding Calculator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29BCA8D1-5663-672F-3F94-9F4F3716F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73952" y="6481207"/>
            <a:ext cx="478699" cy="189765"/>
          </a:xfrm>
        </p:spPr>
        <p:txBody>
          <a:bodyPr/>
          <a:lstStyle/>
          <a:p>
            <a:pPr>
              <a:spcAft>
                <a:spcPts val="600"/>
              </a:spcAft>
            </a:pPr>
            <a:fld id="{8E9205E6-0D8F-4FE6-AE74-F8DC77F0BF6E}" type="slidenum">
              <a:rPr lang="en-CA" smtClean="0"/>
              <a:pPr>
                <a:spcAft>
                  <a:spcPts val="600"/>
                </a:spcAft>
              </a:pPr>
              <a:t>12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BA674-6DA1-46E1-95F9-642B799D0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82" r="48199"/>
          <a:stretch/>
        </p:blipFill>
        <p:spPr>
          <a:xfrm>
            <a:off x="-141330" y="1158239"/>
            <a:ext cx="5084064" cy="5090689"/>
          </a:xfrm>
          <a:prstGeom prst="rect">
            <a:avLst/>
          </a:prstGeom>
          <a:noFill/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329D898-2317-4C0F-9E32-62465BB2A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99515"/>
              </p:ext>
            </p:extLst>
          </p:nvPr>
        </p:nvGraphicFramePr>
        <p:xfrm>
          <a:off x="6098245" y="1996440"/>
          <a:ext cx="5084064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032">
                  <a:extLst>
                    <a:ext uri="{9D8B030D-6E8A-4147-A177-3AD203B41FA5}">
                      <a16:colId xmlns:a16="http://schemas.microsoft.com/office/drawing/2014/main" val="12241648"/>
                    </a:ext>
                  </a:extLst>
                </a:gridCol>
                <a:gridCol w="2542032">
                  <a:extLst>
                    <a:ext uri="{9D8B030D-6E8A-4147-A177-3AD203B41FA5}">
                      <a16:colId xmlns:a16="http://schemas.microsoft.com/office/drawing/2014/main" val="103669497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0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Total Project Cost: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£2,215,238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47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Maximum funding: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£1,547,874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13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Client Contribution: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£667,634</a:t>
                      </a: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9587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0E60-A7A6-73E8-FAB1-ABE76431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Decarbonisation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167AD-A0DB-DF6A-3BDE-2A27A4051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13</a:t>
            </a:fld>
            <a:endParaRPr lang="en-CA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ACF330-3062-1EF0-55A3-A686E788BEBD}"/>
              </a:ext>
            </a:extLst>
          </p:cNvPr>
          <p:cNvGrpSpPr/>
          <p:nvPr/>
        </p:nvGrpSpPr>
        <p:grpSpPr>
          <a:xfrm>
            <a:off x="711320" y="1317344"/>
            <a:ext cx="2293912" cy="3608905"/>
            <a:chOff x="711320" y="1317344"/>
            <a:chExt cx="2293912" cy="36089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03257D-8257-8097-CCB8-6C6D4804A041}"/>
                </a:ext>
              </a:extLst>
            </p:cNvPr>
            <p:cNvCxnSpPr/>
            <p:nvPr/>
          </p:nvCxnSpPr>
          <p:spPr>
            <a:xfrm>
              <a:off x="1858275" y="1603514"/>
              <a:ext cx="0" cy="3312666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F56208-1272-F4B0-0E47-3D8C9165AC1A}"/>
                </a:ext>
              </a:extLst>
            </p:cNvPr>
            <p:cNvSpPr/>
            <p:nvPr/>
          </p:nvSpPr>
          <p:spPr>
            <a:xfrm>
              <a:off x="711321" y="1317344"/>
              <a:ext cx="2293911" cy="104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kern="1200" dirty="0"/>
                <a:t>Data capture circulated to services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C58981-5ED0-5DB5-F2C8-94E4EDE4C61C}"/>
                </a:ext>
              </a:extLst>
            </p:cNvPr>
            <p:cNvSpPr/>
            <p:nvPr/>
          </p:nvSpPr>
          <p:spPr>
            <a:xfrm>
              <a:off x="711320" y="2599248"/>
              <a:ext cx="2293911" cy="104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/>
                <a:t>Initial meeting </a:t>
              </a:r>
              <a:br>
                <a:rPr lang="en-GB" sz="1500" kern="1200" dirty="0"/>
              </a:br>
              <a:r>
                <a:rPr lang="en-GB" sz="1500" kern="1200" dirty="0"/>
                <a:t>with services </a:t>
              </a:r>
              <a:br>
                <a:rPr lang="en-GB" sz="1500" kern="1200" dirty="0"/>
              </a:br>
              <a:r>
                <a:rPr lang="en-GB" sz="1500" kern="1200" dirty="0"/>
                <a:t>(workshop </a:t>
              </a:r>
              <a:br>
                <a:rPr lang="en-GB" sz="1500" kern="1200" dirty="0"/>
              </a:br>
              <a:r>
                <a:rPr lang="en-GB" sz="1500" kern="1200" dirty="0"/>
                <a:t>and time input)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A03BA-E731-57C7-E9FF-13FBD81352DB}"/>
                </a:ext>
              </a:extLst>
            </p:cNvPr>
            <p:cNvSpPr/>
            <p:nvPr/>
          </p:nvSpPr>
          <p:spPr>
            <a:xfrm>
              <a:off x="711320" y="3881152"/>
              <a:ext cx="2293911" cy="104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/>
                <a:t>Agree decarbonisation plan and PSDS requirements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5FC7C-D0EF-D2B5-9DE1-A0A90E60E841}"/>
              </a:ext>
            </a:extLst>
          </p:cNvPr>
          <p:cNvSpPr/>
          <p:nvPr/>
        </p:nvSpPr>
        <p:spPr>
          <a:xfrm>
            <a:off x="10838110" y="1860659"/>
            <a:ext cx="561768" cy="2289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40F9D-2864-130C-A564-5909899C2AF0}"/>
              </a:ext>
            </a:extLst>
          </p:cNvPr>
          <p:cNvSpPr txBox="1"/>
          <p:nvPr/>
        </p:nvSpPr>
        <p:spPr>
          <a:xfrm rot="16200000">
            <a:off x="9953272" y="2841849"/>
            <a:ext cx="2331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accent1"/>
                </a:solidFill>
              </a:rPr>
              <a:t>Project Delivery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80C95E-8759-044C-4435-6BF429FFCAD5}"/>
              </a:ext>
            </a:extLst>
          </p:cNvPr>
          <p:cNvCxnSpPr>
            <a:cxnSpLocks/>
          </p:cNvCxnSpPr>
          <p:nvPr/>
        </p:nvCxnSpPr>
        <p:spPr>
          <a:xfrm>
            <a:off x="3170239" y="2409169"/>
            <a:ext cx="0" cy="2055081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E86AC2-514B-FC11-D284-D803B2FD6F8A}"/>
              </a:ext>
            </a:extLst>
          </p:cNvPr>
          <p:cNvCxnSpPr>
            <a:cxnSpLocks/>
          </p:cNvCxnSpPr>
          <p:nvPr/>
        </p:nvCxnSpPr>
        <p:spPr>
          <a:xfrm flipH="1">
            <a:off x="3005231" y="4464250"/>
            <a:ext cx="16770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F51D40-C49D-015F-C70A-AB73F4581E2A}"/>
              </a:ext>
            </a:extLst>
          </p:cNvPr>
          <p:cNvCxnSpPr>
            <a:cxnSpLocks/>
          </p:cNvCxnSpPr>
          <p:nvPr/>
        </p:nvCxnSpPr>
        <p:spPr>
          <a:xfrm>
            <a:off x="3076617" y="3881422"/>
            <a:ext cx="0" cy="1045097"/>
          </a:xfrm>
          <a:prstGeom prst="line">
            <a:avLst/>
          </a:prstGeom>
          <a:ln w="317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4473C2C-AEB8-8900-9006-6294F370FD1B}"/>
              </a:ext>
            </a:extLst>
          </p:cNvPr>
          <p:cNvGrpSpPr/>
          <p:nvPr/>
        </p:nvGrpSpPr>
        <p:grpSpPr>
          <a:xfrm>
            <a:off x="3156949" y="1887164"/>
            <a:ext cx="7457158" cy="2287818"/>
            <a:chOff x="3156949" y="1887164"/>
            <a:chExt cx="7457158" cy="228781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EB5623-B83D-A44C-4132-E20A2C6686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6949" y="3696170"/>
              <a:ext cx="574421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07643DD-BCF2-6809-98D1-5F4379834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6949" y="2410709"/>
              <a:ext cx="574421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CD8E04-6911-C8D2-79CB-897F67E28613}"/>
                </a:ext>
              </a:extLst>
            </p:cNvPr>
            <p:cNvSpPr/>
            <p:nvPr/>
          </p:nvSpPr>
          <p:spPr>
            <a:xfrm>
              <a:off x="3331995" y="1887164"/>
              <a:ext cx="2293911" cy="10450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/>
                <a:t>Proceed with decarbonisation plans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F64426-C9D1-171E-975D-86DA49C84217}"/>
                </a:ext>
              </a:extLst>
            </p:cNvPr>
            <p:cNvSpPr/>
            <p:nvPr/>
          </p:nvSpPr>
          <p:spPr>
            <a:xfrm>
              <a:off x="3331995" y="3129885"/>
              <a:ext cx="2293911" cy="10450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>
                  <a:solidFill>
                    <a:schemeClr val="accent1"/>
                  </a:solidFill>
                </a:rPr>
                <a:t>Obtain energy data and input into calculator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51E0B3-AD65-AE6F-0FEF-FB8CF56222AB}"/>
                </a:ext>
              </a:extLst>
            </p:cNvPr>
            <p:cNvSpPr/>
            <p:nvPr/>
          </p:nvSpPr>
          <p:spPr>
            <a:xfrm>
              <a:off x="5826096" y="1887164"/>
              <a:ext cx="2293911" cy="10450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/>
                <a:t>Model energy data and complete site audits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445650-211D-F84B-E39C-7E81E961FF6F}"/>
                </a:ext>
              </a:extLst>
            </p:cNvPr>
            <p:cNvSpPr/>
            <p:nvPr/>
          </p:nvSpPr>
          <p:spPr>
            <a:xfrm>
              <a:off x="5826095" y="3129885"/>
              <a:ext cx="2293911" cy="10450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>
                  <a:solidFill>
                    <a:schemeClr val="accent1"/>
                  </a:solidFill>
                </a:rPr>
                <a:t>Ensure Salix requirements can be met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A82A3A-AFEF-25C1-64D4-7C823E3D3AB6}"/>
                </a:ext>
              </a:extLst>
            </p:cNvPr>
            <p:cNvSpPr/>
            <p:nvPr/>
          </p:nvSpPr>
          <p:spPr>
            <a:xfrm>
              <a:off x="8320196" y="1887164"/>
              <a:ext cx="2293911" cy="10450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/>
                <a:t>Complete decarbonisation plans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EF667B-8242-4749-7274-B2DA58A67892}"/>
                </a:ext>
              </a:extLst>
            </p:cNvPr>
            <p:cNvSpPr/>
            <p:nvPr/>
          </p:nvSpPr>
          <p:spPr>
            <a:xfrm>
              <a:off x="8320195" y="3129885"/>
              <a:ext cx="2293911" cy="10450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>
                  <a:solidFill>
                    <a:schemeClr val="accent1"/>
                  </a:solidFill>
                </a:rPr>
                <a:t>Complete and Submit Salix applications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B29BD5-0AD7-447F-299A-5FFF4A166CC2}"/>
              </a:ext>
            </a:extLst>
          </p:cNvPr>
          <p:cNvCxnSpPr>
            <a:cxnSpLocks/>
          </p:cNvCxnSpPr>
          <p:nvPr/>
        </p:nvCxnSpPr>
        <p:spPr>
          <a:xfrm>
            <a:off x="10738513" y="1887164"/>
            <a:ext cx="0" cy="2281989"/>
          </a:xfrm>
          <a:prstGeom prst="line">
            <a:avLst/>
          </a:prstGeom>
          <a:ln w="317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054E83-FB4B-5B9D-C9DF-322BAFF80E35}"/>
              </a:ext>
            </a:extLst>
          </p:cNvPr>
          <p:cNvGrpSpPr/>
          <p:nvPr/>
        </p:nvGrpSpPr>
        <p:grpSpPr>
          <a:xfrm>
            <a:off x="3474263" y="4617401"/>
            <a:ext cx="7224493" cy="843041"/>
            <a:chOff x="711320" y="5802550"/>
            <a:chExt cx="7224493" cy="84304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2B7AAA-FA10-F9B6-03DF-98D127A07A30}"/>
                </a:ext>
              </a:extLst>
            </p:cNvPr>
            <p:cNvSpPr/>
            <p:nvPr/>
          </p:nvSpPr>
          <p:spPr>
            <a:xfrm>
              <a:off x="711320" y="5834975"/>
              <a:ext cx="435419" cy="778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E9F867E-1ED7-9F0D-B773-03D24A62D162}"/>
                </a:ext>
              </a:extLst>
            </p:cNvPr>
            <p:cNvGrpSpPr/>
            <p:nvPr/>
          </p:nvGrpSpPr>
          <p:grpSpPr>
            <a:xfrm>
              <a:off x="751076" y="5802550"/>
              <a:ext cx="7184737" cy="843041"/>
              <a:chOff x="751076" y="5802550"/>
              <a:chExt cx="7184737" cy="84304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FDFEE0-AFCD-6EAE-D819-28FD230FBB74}"/>
                  </a:ext>
                </a:extLst>
              </p:cNvPr>
              <p:cNvSpPr/>
              <p:nvPr/>
            </p:nvSpPr>
            <p:spPr>
              <a:xfrm>
                <a:off x="1113999" y="5802550"/>
                <a:ext cx="6821814" cy="8430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F14963-9A24-DBA2-4049-238252D9244F}"/>
                  </a:ext>
                </a:extLst>
              </p:cNvPr>
              <p:cNvSpPr txBox="1"/>
              <p:nvPr/>
            </p:nvSpPr>
            <p:spPr>
              <a:xfrm rot="16200000">
                <a:off x="576433" y="6062488"/>
                <a:ext cx="67245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>
                    <a:solidFill>
                      <a:schemeClr val="bg1"/>
                    </a:solidFill>
                  </a:rPr>
                  <a:t>Key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38AB08-DB9B-75E5-6A2B-651201FC1BAC}"/>
                  </a:ext>
                </a:extLst>
              </p:cNvPr>
              <p:cNvSpPr txBox="1"/>
              <p:nvPr/>
            </p:nvSpPr>
            <p:spPr>
              <a:xfrm>
                <a:off x="1936294" y="5947071"/>
                <a:ext cx="26783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solidFill>
                      <a:schemeClr val="tx2"/>
                    </a:solidFill>
                  </a:rPr>
                  <a:t>Decarbonisation</a:t>
                </a:r>
                <a:br>
                  <a:rPr lang="en-GB" sz="1500" dirty="0">
                    <a:solidFill>
                      <a:schemeClr val="tx2"/>
                    </a:solidFill>
                  </a:rPr>
                </a:br>
                <a:r>
                  <a:rPr lang="en-GB" sz="1500" dirty="0">
                    <a:solidFill>
                      <a:schemeClr val="tx2"/>
                    </a:solidFill>
                  </a:rPr>
                  <a:t>Plans 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CC5FFD-9F48-F2E4-76A7-A0B422EE5F16}"/>
                  </a:ext>
                </a:extLst>
              </p:cNvPr>
              <p:cNvSpPr txBox="1"/>
              <p:nvPr/>
            </p:nvSpPr>
            <p:spPr>
              <a:xfrm>
                <a:off x="4593904" y="5947071"/>
                <a:ext cx="26783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solidFill>
                      <a:schemeClr val="tx2"/>
                    </a:solidFill>
                  </a:rPr>
                  <a:t>Salix </a:t>
                </a:r>
                <a:br>
                  <a:rPr lang="en-GB" sz="1500" dirty="0">
                    <a:solidFill>
                      <a:schemeClr val="tx2"/>
                    </a:solidFill>
                  </a:rPr>
                </a:br>
                <a:r>
                  <a:rPr lang="en-GB" sz="1500" dirty="0">
                    <a:solidFill>
                      <a:schemeClr val="tx2"/>
                    </a:solidFill>
                  </a:rPr>
                  <a:t>PSDS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D843F4-6EB5-AA99-1B63-594F5BFDAB0A}"/>
                  </a:ext>
                </a:extLst>
              </p:cNvPr>
              <p:cNvSpPr/>
              <p:nvPr/>
            </p:nvSpPr>
            <p:spPr>
              <a:xfrm>
                <a:off x="1457595" y="6138172"/>
                <a:ext cx="478699" cy="1717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500" kern="12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F5D7CD5-DE9D-EBB9-9B8B-86E85AACA18D}"/>
                  </a:ext>
                </a:extLst>
              </p:cNvPr>
              <p:cNvSpPr/>
              <p:nvPr/>
            </p:nvSpPr>
            <p:spPr>
              <a:xfrm>
                <a:off x="4009914" y="6138172"/>
                <a:ext cx="478699" cy="1717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500" kern="1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FEEC486-C576-82B6-1416-C3EDCEBC53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33089" y="6224070"/>
                <a:ext cx="452245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C5D597-7830-011A-BFEB-0A33D3412325}"/>
                  </a:ext>
                </a:extLst>
              </p:cNvPr>
              <p:cNvSpPr txBox="1"/>
              <p:nvPr/>
            </p:nvSpPr>
            <p:spPr>
              <a:xfrm>
                <a:off x="6442594" y="6062488"/>
                <a:ext cx="96708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solidFill>
                      <a:schemeClr val="tx2"/>
                    </a:solidFill>
                  </a:rPr>
                  <a:t>Gateway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99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2A69-F1DA-0377-C70F-AD4A2A26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BB42F-FB8E-BE6F-8AFA-867D84F11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14</a:t>
            </a:fld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3E3F4-425A-0267-F3DF-1FC30CC640CF}"/>
              </a:ext>
            </a:extLst>
          </p:cNvPr>
          <p:cNvGrpSpPr/>
          <p:nvPr/>
        </p:nvGrpSpPr>
        <p:grpSpPr>
          <a:xfrm>
            <a:off x="166588" y="3960903"/>
            <a:ext cx="2046526" cy="1838268"/>
            <a:chOff x="166588" y="3960903"/>
            <a:chExt cx="2046526" cy="18382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8633DC-3DB0-8671-C00B-FBC7D8E236E0}"/>
                </a:ext>
              </a:extLst>
            </p:cNvPr>
            <p:cNvSpPr/>
            <p:nvPr/>
          </p:nvSpPr>
          <p:spPr>
            <a:xfrm>
              <a:off x="238540" y="4693299"/>
              <a:ext cx="1952352" cy="11058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F065CE-16D1-300F-6FD6-34A6EFD7F7B5}"/>
                </a:ext>
              </a:extLst>
            </p:cNvPr>
            <p:cNvGrpSpPr/>
            <p:nvPr/>
          </p:nvGrpSpPr>
          <p:grpSpPr>
            <a:xfrm>
              <a:off x="239846" y="4693298"/>
              <a:ext cx="1814241" cy="437323"/>
              <a:chOff x="239846" y="4121425"/>
              <a:chExt cx="1814241" cy="437323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3312D75-F709-1F64-05A5-B47CF1307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0" cy="437323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1DEC0CD-2DE5-3A0C-277C-560EF20DF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1814241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116E69-7CB5-C9E3-B065-F8599D7178CA}"/>
                </a:ext>
              </a:extLst>
            </p:cNvPr>
            <p:cNvSpPr txBox="1"/>
            <p:nvPr/>
          </p:nvSpPr>
          <p:spPr>
            <a:xfrm>
              <a:off x="260762" y="4800810"/>
              <a:ext cx="195235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dirty="0">
                  <a:effectLst/>
                  <a:latin typeface="Helvetica Neue" panose="02000503000000020004" pitchFamily="2" charset="0"/>
                </a:rPr>
                <a:t>Points of </a:t>
              </a:r>
              <a:r>
                <a:rPr lang="en-GB" sz="1500" b="1" dirty="0">
                  <a:solidFill>
                    <a:schemeClr val="accent2"/>
                  </a:solidFill>
                  <a:effectLst/>
                  <a:latin typeface="Helvetica Neue" panose="02000503000000020004" pitchFamily="2" charset="0"/>
                </a:rPr>
                <a:t>contact</a:t>
              </a:r>
              <a:r>
                <a:rPr lang="en-GB" sz="1500" dirty="0">
                  <a:effectLst/>
                  <a:latin typeface="Helvetica Neue" panose="02000503000000020004" pitchFamily="2" charset="0"/>
                </a:rPr>
                <a:t> </a:t>
              </a:r>
              <a:br>
                <a:rPr lang="en-GB" sz="1500" dirty="0">
                  <a:effectLst/>
                  <a:latin typeface="Helvetica Neue" panose="02000503000000020004" pitchFamily="2" charset="0"/>
                </a:rPr>
              </a:br>
              <a:r>
                <a:rPr lang="en-GB" sz="1500" dirty="0">
                  <a:effectLst/>
                  <a:latin typeface="Helvetica Neue" panose="02000503000000020004" pitchFamily="2" charset="0"/>
                </a:rPr>
                <a:t>to be shared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607272D-927F-5E26-33B7-1A3A247D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588" y="3960903"/>
              <a:ext cx="738643" cy="70347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269623-7797-AD92-409A-FB30FBEAFB44}"/>
              </a:ext>
            </a:extLst>
          </p:cNvPr>
          <p:cNvGrpSpPr/>
          <p:nvPr/>
        </p:nvGrpSpPr>
        <p:grpSpPr>
          <a:xfrm>
            <a:off x="6084055" y="2381699"/>
            <a:ext cx="2083567" cy="3402450"/>
            <a:chOff x="6084055" y="2381699"/>
            <a:chExt cx="2083567" cy="34024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BC176F-16B5-6B35-3AC6-FB058C7A4DD9}"/>
                </a:ext>
              </a:extLst>
            </p:cNvPr>
            <p:cNvSpPr/>
            <p:nvPr/>
          </p:nvSpPr>
          <p:spPr>
            <a:xfrm>
              <a:off x="6095595" y="3123592"/>
              <a:ext cx="1952352" cy="26605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748C6-BE7F-CC6A-DB0C-0E613BC23CEB}"/>
                </a:ext>
              </a:extLst>
            </p:cNvPr>
            <p:cNvSpPr txBox="1"/>
            <p:nvPr/>
          </p:nvSpPr>
          <p:spPr>
            <a:xfrm>
              <a:off x="6215270" y="3243257"/>
              <a:ext cx="195235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solidFill>
                    <a:schemeClr val="accent2"/>
                  </a:solidFill>
                  <a:effectLst/>
                  <a:latin typeface="Helvetica Neue" panose="02000503000000020004" pitchFamily="2" charset="0"/>
                </a:rPr>
                <a:t>Timescales to be agreed </a:t>
              </a:r>
              <a:r>
                <a:rPr lang="en-GB" sz="1500" dirty="0">
                  <a:effectLst/>
                  <a:latin typeface="Helvetica Neue" panose="02000503000000020004" pitchFamily="2" charset="0"/>
                </a:rPr>
                <a:t>for delivery of first phase 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2F3FAC-32BA-66FA-6A74-F8FA642003AF}"/>
                </a:ext>
              </a:extLst>
            </p:cNvPr>
            <p:cNvGrpSpPr/>
            <p:nvPr/>
          </p:nvGrpSpPr>
          <p:grpSpPr>
            <a:xfrm>
              <a:off x="6084055" y="3116289"/>
              <a:ext cx="1814241" cy="437323"/>
              <a:chOff x="239846" y="4121425"/>
              <a:chExt cx="1814241" cy="43732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2361C77-E233-8B08-FB45-EC038BF40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0" cy="437323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26D629A-8720-88F8-4F74-CA404FBC4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1814241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7F5DDAB-3F49-7BB5-1B90-F84ECB25D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1995" y="2381699"/>
              <a:ext cx="738643" cy="70347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B701B2-8107-BB59-AE88-A84DBD54136F}"/>
              </a:ext>
            </a:extLst>
          </p:cNvPr>
          <p:cNvGrpSpPr/>
          <p:nvPr/>
        </p:nvGrpSpPr>
        <p:grpSpPr>
          <a:xfrm>
            <a:off x="8045376" y="1772099"/>
            <a:ext cx="1977550" cy="4012049"/>
            <a:chOff x="8045376" y="1772099"/>
            <a:chExt cx="1977550" cy="40120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7EB509-8585-470E-1703-80E6053ED40D}"/>
                </a:ext>
              </a:extLst>
            </p:cNvPr>
            <p:cNvSpPr/>
            <p:nvPr/>
          </p:nvSpPr>
          <p:spPr>
            <a:xfrm>
              <a:off x="8047947" y="2555906"/>
              <a:ext cx="1952352" cy="32282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95FC64-AFBF-A789-5F4F-F15EABF1188C}"/>
                </a:ext>
              </a:extLst>
            </p:cNvPr>
            <p:cNvSpPr txBox="1"/>
            <p:nvPr/>
          </p:nvSpPr>
          <p:spPr>
            <a:xfrm>
              <a:off x="8070574" y="2675571"/>
              <a:ext cx="195235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dirty="0">
                  <a:effectLst/>
                  <a:latin typeface="Helvetica Neue" panose="02000503000000020004" pitchFamily="2" charset="0"/>
                </a:rPr>
                <a:t>Appointments agreed and </a:t>
              </a:r>
              <a:r>
                <a:rPr lang="en-GB" sz="1500" b="1" dirty="0">
                  <a:solidFill>
                    <a:schemeClr val="accent2"/>
                  </a:solidFill>
                  <a:effectLst/>
                  <a:latin typeface="Helvetica Neue" panose="02000503000000020004" pitchFamily="2" charset="0"/>
                </a:rPr>
                <a:t>site audits completed</a:t>
              </a:r>
              <a:endParaRPr lang="en-GB" sz="1500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A71A4F6-7FF3-7C12-3D23-00171C811E7F}"/>
                </a:ext>
              </a:extLst>
            </p:cNvPr>
            <p:cNvGrpSpPr/>
            <p:nvPr/>
          </p:nvGrpSpPr>
          <p:grpSpPr>
            <a:xfrm>
              <a:off x="8045376" y="2559698"/>
              <a:ext cx="1814241" cy="437323"/>
              <a:chOff x="239846" y="4121425"/>
              <a:chExt cx="1814241" cy="437323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2903890-B62C-9D8E-5BCC-7697A13B8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0" cy="437323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8035B39-120E-004A-5B76-0248BEA57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1814241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BCF718B-A0D0-DC48-483A-E7A9DB63D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60795" y="1772099"/>
              <a:ext cx="738643" cy="70347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AE6DE7-B3CA-20D2-A285-46CB203FCCC7}"/>
              </a:ext>
            </a:extLst>
          </p:cNvPr>
          <p:cNvGrpSpPr/>
          <p:nvPr/>
        </p:nvGrpSpPr>
        <p:grpSpPr>
          <a:xfrm>
            <a:off x="9955856" y="1162499"/>
            <a:ext cx="2028391" cy="4633794"/>
            <a:chOff x="9955856" y="1162499"/>
            <a:chExt cx="2028391" cy="463379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E6AD12-209A-FC4F-2475-EF94EFBAFF66}"/>
                </a:ext>
              </a:extLst>
            </p:cNvPr>
            <p:cNvSpPr/>
            <p:nvPr/>
          </p:nvSpPr>
          <p:spPr>
            <a:xfrm>
              <a:off x="10000299" y="1976602"/>
              <a:ext cx="1952352" cy="38196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B35E4D-FA4D-9EA9-54ED-E395C00D1AA8}"/>
                </a:ext>
              </a:extLst>
            </p:cNvPr>
            <p:cNvSpPr txBox="1"/>
            <p:nvPr/>
          </p:nvSpPr>
          <p:spPr>
            <a:xfrm>
              <a:off x="10031895" y="2118558"/>
              <a:ext cx="195235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solidFill>
                    <a:schemeClr val="accent2"/>
                  </a:solidFill>
                  <a:effectLst/>
                  <a:latin typeface="Helvetica Neue" panose="02000503000000020004" pitchFamily="2" charset="0"/>
                </a:rPr>
                <a:t>Support</a:t>
              </a:r>
              <a:r>
                <a:rPr lang="en-GB" sz="1500" dirty="0">
                  <a:effectLst/>
                  <a:latin typeface="Helvetica Neue" panose="02000503000000020004" pitchFamily="2" charset="0"/>
                </a:rPr>
                <a:t> business case/funding support/project delivery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FF45AC-31B4-305C-C9A6-8887D80E0210}"/>
                </a:ext>
              </a:extLst>
            </p:cNvPr>
            <p:cNvGrpSpPr/>
            <p:nvPr/>
          </p:nvGrpSpPr>
          <p:grpSpPr>
            <a:xfrm>
              <a:off x="9993445" y="1976602"/>
              <a:ext cx="1814241" cy="437323"/>
              <a:chOff x="239846" y="4121425"/>
              <a:chExt cx="1814241" cy="43732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D1377A7-4246-4BB6-E695-4ECBE575A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0" cy="437323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4C4F64E0-43ED-941F-4306-122AEDD322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1814241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4240ADD-BE81-F904-6109-B5F94DECF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5856" y="1162499"/>
              <a:ext cx="738643" cy="703470"/>
            </a:xfrm>
            <a:prstGeom prst="rect">
              <a:avLst/>
            </a:prstGeom>
          </p:spPr>
        </p:pic>
      </p:grp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D08B7C27-0AF4-6FFE-9400-CA5C2FA71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168" y="3146368"/>
            <a:ext cx="3576793" cy="34064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08928D-2D09-B1A9-DDF8-A7F091F455C7}"/>
              </a:ext>
            </a:extLst>
          </p:cNvPr>
          <p:cNvGrpSpPr/>
          <p:nvPr/>
        </p:nvGrpSpPr>
        <p:grpSpPr>
          <a:xfrm>
            <a:off x="4130691" y="2936455"/>
            <a:ext cx="2009754" cy="2847701"/>
            <a:chOff x="4130691" y="2936455"/>
            <a:chExt cx="2009754" cy="28477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BDCCD2-E1B5-4092-017E-E8236A3054B5}"/>
                </a:ext>
              </a:extLst>
            </p:cNvPr>
            <p:cNvSpPr/>
            <p:nvPr/>
          </p:nvSpPr>
          <p:spPr>
            <a:xfrm>
              <a:off x="4143244" y="3633125"/>
              <a:ext cx="1952352" cy="21510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1DAF88A-09D7-B8F5-C481-4A7D2C57B056}"/>
                </a:ext>
              </a:extLst>
            </p:cNvPr>
            <p:cNvGrpSpPr/>
            <p:nvPr/>
          </p:nvGrpSpPr>
          <p:grpSpPr>
            <a:xfrm>
              <a:off x="4135985" y="3633124"/>
              <a:ext cx="1814241" cy="437323"/>
              <a:chOff x="239846" y="4121425"/>
              <a:chExt cx="1814241" cy="437323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3ED6D64-386C-C062-EF4A-20F19C4CF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0" cy="437323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7A70D07-9AA6-A07F-8CF6-4FB40A7D25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1814241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E93134-4DF4-8EEA-41AA-45F6CACFFF70}"/>
                </a:ext>
              </a:extLst>
            </p:cNvPr>
            <p:cNvSpPr txBox="1"/>
            <p:nvPr/>
          </p:nvSpPr>
          <p:spPr>
            <a:xfrm>
              <a:off x="4188093" y="3785147"/>
              <a:ext cx="195235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solidFill>
                    <a:schemeClr val="accent2"/>
                  </a:solidFill>
                  <a:effectLst/>
                  <a:latin typeface="Helvetica Neue" panose="02000503000000020004" pitchFamily="2" charset="0"/>
                </a:rPr>
                <a:t>F+G data capture </a:t>
              </a:r>
              <a:r>
                <a:rPr lang="en-GB" sz="1500" dirty="0">
                  <a:effectLst/>
                  <a:latin typeface="Helvetica Neue" panose="02000503000000020004" pitchFamily="2" charset="0"/>
                </a:rPr>
                <a:t>to be circulated and </a:t>
              </a:r>
              <a:r>
                <a:rPr lang="en-GB" sz="1500" b="1" dirty="0">
                  <a:solidFill>
                    <a:schemeClr val="accent2"/>
                  </a:solidFill>
                  <a:effectLst/>
                  <a:latin typeface="Helvetica Neue" panose="02000503000000020004" pitchFamily="2" charset="0"/>
                </a:rPr>
                <a:t>workshops completed</a:t>
              </a:r>
              <a:endParaRPr lang="en-GB" sz="1500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EADC1D2-1D71-DF1C-3CF5-966262D23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0691" y="2936455"/>
              <a:ext cx="738643" cy="70347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699CB4-6EBD-4BBC-6A05-F036F8EB3519}"/>
              </a:ext>
            </a:extLst>
          </p:cNvPr>
          <p:cNvGrpSpPr/>
          <p:nvPr/>
        </p:nvGrpSpPr>
        <p:grpSpPr>
          <a:xfrm>
            <a:off x="2150545" y="3371929"/>
            <a:ext cx="2073983" cy="2412233"/>
            <a:chOff x="2150545" y="3371929"/>
            <a:chExt cx="2073983" cy="24122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ACD0A6-1979-6E4A-34E8-41DCC09995F2}"/>
                </a:ext>
              </a:extLst>
            </p:cNvPr>
            <p:cNvSpPr/>
            <p:nvPr/>
          </p:nvSpPr>
          <p:spPr>
            <a:xfrm>
              <a:off x="2190892" y="4172648"/>
              <a:ext cx="1952352" cy="16115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537F10-02BC-1190-1F4C-839EF14491E2}"/>
                </a:ext>
              </a:extLst>
            </p:cNvPr>
            <p:cNvGrpSpPr/>
            <p:nvPr/>
          </p:nvGrpSpPr>
          <p:grpSpPr>
            <a:xfrm>
              <a:off x="2201168" y="4163211"/>
              <a:ext cx="1814241" cy="437323"/>
              <a:chOff x="239846" y="4121425"/>
              <a:chExt cx="1814241" cy="43732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F5B9D52-9215-4503-F27D-24236F255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0" cy="437323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687276C-B787-3F36-7963-C0C5E671B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46" y="4121425"/>
                <a:ext cx="1814241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E8418E-116B-03A3-A446-9FAFDF6736C5}"/>
                </a:ext>
              </a:extLst>
            </p:cNvPr>
            <p:cNvSpPr txBox="1"/>
            <p:nvPr/>
          </p:nvSpPr>
          <p:spPr>
            <a:xfrm>
              <a:off x="2272176" y="4280268"/>
              <a:ext cx="195235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dirty="0">
                  <a:effectLst/>
                  <a:latin typeface="Helvetica Neue" panose="02000503000000020004" pitchFamily="2" charset="0"/>
                </a:rPr>
                <a:t>Pagabo </a:t>
              </a:r>
              <a:r>
                <a:rPr lang="en-GB" sz="1500" b="1" dirty="0">
                  <a:solidFill>
                    <a:schemeClr val="accent2"/>
                  </a:solidFill>
                  <a:effectLst/>
                  <a:latin typeface="Helvetica Neue" panose="02000503000000020004" pitchFamily="2" charset="0"/>
                </a:rPr>
                <a:t>access agreements </a:t>
              </a:r>
              <a:r>
                <a:rPr lang="en-GB" sz="1500" dirty="0">
                  <a:effectLst/>
                  <a:latin typeface="Helvetica Neue" panose="02000503000000020004" pitchFamily="2" charset="0"/>
                </a:rPr>
                <a:t>to be signed and returned 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AD46AC7-FB43-1BFB-216B-A5EA9218D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0545" y="3371929"/>
              <a:ext cx="738643" cy="70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2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BAACF5-855C-B621-9264-2D839A1AA94E}"/>
              </a:ext>
            </a:extLst>
          </p:cNvPr>
          <p:cNvSpPr/>
          <p:nvPr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er 3">
            <a:extLst>
              <a:ext uri="{FF2B5EF4-FFF2-40B4-BE49-F238E27FC236}">
                <a16:creationId xmlns:a16="http://schemas.microsoft.com/office/drawing/2014/main" id="{B907EDCD-78CC-8687-8983-DE1A04F7152D}"/>
              </a:ext>
            </a:extLst>
          </p:cNvPr>
          <p:cNvGrpSpPr/>
          <p:nvPr/>
        </p:nvGrpSpPr>
        <p:grpSpPr>
          <a:xfrm>
            <a:off x="5305576" y="78779"/>
            <a:ext cx="5470094" cy="5470094"/>
            <a:chOff x="-78531" y="259381"/>
            <a:chExt cx="4780468" cy="4780468"/>
          </a:xfrm>
          <a:noFill/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D9BC8327-BFBC-0F42-1F1B-2276A36CBD44}"/>
                </a:ext>
              </a:extLst>
            </p:cNvPr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99459E-6C31-D049-C6D9-C43CDC9EB340}"/>
                </a:ext>
              </a:extLst>
            </p:cNvPr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275F78-6B5C-A1C8-F63B-201F0B178224}"/>
                </a:ext>
              </a:extLst>
            </p:cNvPr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DFDD54-F613-930A-4AB7-6B52280F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195403"/>
            <a:ext cx="6418545" cy="108123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Questions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&amp; Discussion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45E9-BE44-04D4-6C5D-FFD66BFC3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CFF0AF7-5600-84CA-5C61-CDE8E5FEA0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61" y="672949"/>
            <a:ext cx="2419880" cy="941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787CC-BF99-BD9B-3E13-D5F23082C3A4}"/>
              </a:ext>
            </a:extLst>
          </p:cNvPr>
          <p:cNvSpPr/>
          <p:nvPr/>
        </p:nvSpPr>
        <p:spPr>
          <a:xfrm>
            <a:off x="2266122" y="5910470"/>
            <a:ext cx="1603513" cy="76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DD2AA1C-E825-C7FF-D686-CAC034978005}"/>
              </a:ext>
            </a:extLst>
          </p:cNvPr>
          <p:cNvSpPr/>
          <p:nvPr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1FCC4-7FB3-58F8-6346-E86542C5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Details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C2D0290-1200-F2BA-A2E3-912F65916B8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690" y="1449388"/>
            <a:ext cx="2187575" cy="3175000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807761-2535-5B2D-A266-354980308D68}"/>
              </a:ext>
            </a:extLst>
          </p:cNvPr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B47B70-D72B-0745-0D62-EDBD74A1B72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057748" y="4925961"/>
            <a:ext cx="2186690" cy="684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Dan Jermin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National PMO Lead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FA1466DD-D048-424E-9956-FBEFB48B61EE}"/>
              </a:ext>
            </a:extLst>
          </p:cNvPr>
          <p:cNvSpPr txBox="1">
            <a:spLocks/>
          </p:cNvSpPr>
          <p:nvPr/>
        </p:nvSpPr>
        <p:spPr>
          <a:xfrm>
            <a:off x="4060955" y="2002264"/>
            <a:ext cx="6237590" cy="1426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15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For all initial engagements, and to set up the first round of workshops please contact Dan Jermin via:</a:t>
            </a:r>
          </a:p>
          <a:p>
            <a:r>
              <a:rPr lang="en-US" b="1" dirty="0">
                <a:solidFill>
                  <a:schemeClr val="bg1"/>
                </a:solidFill>
              </a:rPr>
              <a:t>Email: Daniel.jermin@fgould.com</a:t>
            </a:r>
          </a:p>
          <a:p>
            <a:r>
              <a:rPr lang="en-US" b="1" dirty="0">
                <a:solidFill>
                  <a:schemeClr val="bg1"/>
                </a:solidFill>
              </a:rPr>
              <a:t>Mobile: 07812318144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9146D5-8CD6-4479-B61E-9FDA6968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0B0ED207-30E4-4C16-8B85-DC24FC4F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DD2AA1C-E825-C7FF-D686-CAC034978005}"/>
              </a:ext>
            </a:extLst>
          </p:cNvPr>
          <p:cNvSpPr/>
          <p:nvPr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F14A-34EF-A694-2286-911B8E2F8C7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54907" y="4925961"/>
            <a:ext cx="2186690" cy="684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Tom Aram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Regional Lead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ACFA7-1FD5-A33D-E74D-264C57F97B8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52066" y="4925961"/>
            <a:ext cx="2186690" cy="684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Alex Wakefield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National Framework Lead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1FCC4-7FB3-58F8-6346-E86542C5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C2D0290-1200-F2BA-A2E3-912F65916B8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690" y="1449388"/>
            <a:ext cx="2187575" cy="3175000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4E13614-3D9D-A9B4-2A60-C56B4DB9B0CE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840" y="1449388"/>
            <a:ext cx="2187575" cy="3175000"/>
          </a:xfrm>
        </p:spPr>
      </p:pic>
      <p:pic>
        <p:nvPicPr>
          <p:cNvPr id="22" name="Picture Placeholder 21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B145BB8D-E9C6-C2B4-580E-830C4FA31DD3}"/>
              </a:ext>
            </a:extLst>
          </p:cNvPr>
          <p:cNvPicPr>
            <a:picLocks noGrp="1" noChangeAspect="1"/>
          </p:cNvPicPr>
          <p:nvPr>
            <p:ph type="pic" sz="quarter" idx="6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0990" y="1449388"/>
            <a:ext cx="2187575" cy="3175000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807761-2535-5B2D-A266-354980308D68}"/>
              </a:ext>
            </a:extLst>
          </p:cNvPr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B47B70-D72B-0745-0D62-EDBD74A1B72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057748" y="4925961"/>
            <a:ext cx="2186690" cy="684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Dan Jermin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National PMO Lead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AD390D-7053-E64B-8536-378552124968}"/>
              </a:ext>
            </a:extLst>
          </p:cNvPr>
          <p:cNvSpPr txBox="1">
            <a:spLocks/>
          </p:cNvSpPr>
          <p:nvPr/>
        </p:nvSpPr>
        <p:spPr>
          <a:xfrm>
            <a:off x="9287546" y="4925961"/>
            <a:ext cx="2186690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15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5671DB-C060-A240-28A5-2EE4F70E1ED2}"/>
              </a:ext>
            </a:extLst>
          </p:cNvPr>
          <p:cNvSpPr txBox="1">
            <a:spLocks/>
          </p:cNvSpPr>
          <p:nvPr/>
        </p:nvSpPr>
        <p:spPr>
          <a:xfrm>
            <a:off x="9300375" y="4925961"/>
            <a:ext cx="2186690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15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ECBCC17-8522-C869-7458-624A40281A4C}"/>
              </a:ext>
            </a:extLst>
          </p:cNvPr>
          <p:cNvSpPr txBox="1">
            <a:spLocks/>
          </p:cNvSpPr>
          <p:nvPr/>
        </p:nvSpPr>
        <p:spPr>
          <a:xfrm>
            <a:off x="8872785" y="4925961"/>
            <a:ext cx="2186690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15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8B0CED-93F9-3CEB-C5AF-39A08C4FC299}"/>
              </a:ext>
            </a:extLst>
          </p:cNvPr>
          <p:cNvSpPr txBox="1">
            <a:spLocks/>
          </p:cNvSpPr>
          <p:nvPr/>
        </p:nvSpPr>
        <p:spPr>
          <a:xfrm>
            <a:off x="8875997" y="4925961"/>
            <a:ext cx="2186690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15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bg1"/>
                </a:solidFill>
              </a:rPr>
              <a:t>David Gilbey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1500" dirty="0">
                <a:solidFill>
                  <a:schemeClr val="bg1"/>
                </a:solidFill>
              </a:rPr>
              <a:t>Regional Lead</a:t>
            </a:r>
          </a:p>
        </p:txBody>
      </p:sp>
      <p:pic>
        <p:nvPicPr>
          <p:cNvPr id="23" name="Picture Placeholder 19">
            <a:extLst>
              <a:ext uri="{FF2B5EF4-FFF2-40B4-BE49-F238E27FC236}">
                <a16:creationId xmlns:a16="http://schemas.microsoft.com/office/drawing/2014/main" id="{D0508325-A188-EC57-E941-1990FBD460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5440" y="1449388"/>
            <a:ext cx="2187575" cy="317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309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B19AEE8-BB9E-D9ED-17A6-61DEED2E95C6}"/>
              </a:ext>
            </a:extLst>
          </p:cNvPr>
          <p:cNvSpPr/>
          <p:nvPr/>
        </p:nvSpPr>
        <p:spPr>
          <a:xfrm>
            <a:off x="240000" y="158240"/>
            <a:ext cx="11712000" cy="6512732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25D2B-6C71-3412-EA19-1146DCE09CD1}"/>
              </a:ext>
            </a:extLst>
          </p:cNvPr>
          <p:cNvSpPr/>
          <p:nvPr/>
        </p:nvSpPr>
        <p:spPr>
          <a:xfrm>
            <a:off x="6597962" y="1245235"/>
            <a:ext cx="5127130" cy="509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E8F63-1821-DD59-C398-4249BE8D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UK Fire and Rescue Services &amp; F+G Offices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76B06-D595-982F-F3D9-44C6669B3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62" b="96541" l="8459" r="93421">
                        <a14:foregroundMark x1="53008" y1="8333" x2="53008" y2="8333"/>
                        <a14:foregroundMark x1="93797" y1="56132" x2="93797" y2="56132"/>
                        <a14:foregroundMark x1="61842" y1="88522" x2="61842" y2="88522"/>
                        <a14:foregroundMark x1="30263" y1="92610" x2="30263" y2="92610"/>
                        <a14:foregroundMark x1="11090" y1="96855" x2="11090" y2="96855"/>
                        <a14:foregroundMark x1="8459" y1="95283" x2="8459" y2="95283"/>
                        <a14:backgroundMark x1="37594" y1="51572" x2="37594" y2="51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364" y="1385282"/>
            <a:ext cx="4076700" cy="487262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E95B526-6F60-8F68-FEE6-7235EA284D80}"/>
              </a:ext>
            </a:extLst>
          </p:cNvPr>
          <p:cNvSpPr/>
          <p:nvPr/>
        </p:nvSpPr>
        <p:spPr>
          <a:xfrm>
            <a:off x="8684964" y="1933922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0880CD-FB77-77F6-3333-8D127477AEBB}"/>
              </a:ext>
            </a:extLst>
          </p:cNvPr>
          <p:cNvSpPr/>
          <p:nvPr/>
        </p:nvSpPr>
        <p:spPr>
          <a:xfrm>
            <a:off x="8791644" y="237246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00B544-A8BB-8A0C-64C2-E74E5E4E55D6}"/>
              </a:ext>
            </a:extLst>
          </p:cNvPr>
          <p:cNvSpPr/>
          <p:nvPr/>
        </p:nvSpPr>
        <p:spPr>
          <a:xfrm>
            <a:off x="8829744" y="312684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3B7C6B-6C97-BB39-5349-59972D39FD54}"/>
              </a:ext>
            </a:extLst>
          </p:cNvPr>
          <p:cNvSpPr/>
          <p:nvPr/>
        </p:nvSpPr>
        <p:spPr>
          <a:xfrm>
            <a:off x="8151564" y="340116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475E96-9BB7-3BEE-021E-8C21083DA270}"/>
              </a:ext>
            </a:extLst>
          </p:cNvPr>
          <p:cNvSpPr/>
          <p:nvPr/>
        </p:nvSpPr>
        <p:spPr>
          <a:xfrm>
            <a:off x="8273484" y="351546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1685D3-E8C3-ACC5-82B3-4BAFC4ED1CF9}"/>
              </a:ext>
            </a:extLst>
          </p:cNvPr>
          <p:cNvSpPr/>
          <p:nvPr/>
        </p:nvSpPr>
        <p:spPr>
          <a:xfrm>
            <a:off x="8387784" y="334782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FA17A0-2654-4C8D-AE65-0ACADA0A8486}"/>
              </a:ext>
            </a:extLst>
          </p:cNvPr>
          <p:cNvSpPr/>
          <p:nvPr/>
        </p:nvSpPr>
        <p:spPr>
          <a:xfrm>
            <a:off x="9119304" y="355356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15AE31-2CC0-C34C-E580-7C61E479DC2E}"/>
              </a:ext>
            </a:extLst>
          </p:cNvPr>
          <p:cNvSpPr/>
          <p:nvPr/>
        </p:nvSpPr>
        <p:spPr>
          <a:xfrm>
            <a:off x="8715444" y="399552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91746D-6F53-3129-2703-CC5CA05098D6}"/>
              </a:ext>
            </a:extLst>
          </p:cNvPr>
          <p:cNvSpPr/>
          <p:nvPr/>
        </p:nvSpPr>
        <p:spPr>
          <a:xfrm>
            <a:off x="9797484" y="423174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D61CDE-BC15-B640-27E3-C2634547F001}"/>
              </a:ext>
            </a:extLst>
          </p:cNvPr>
          <p:cNvSpPr/>
          <p:nvPr/>
        </p:nvSpPr>
        <p:spPr>
          <a:xfrm>
            <a:off x="8905944" y="456702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85C8BE-5F15-AB72-8351-673440426BEB}"/>
              </a:ext>
            </a:extLst>
          </p:cNvPr>
          <p:cNvSpPr/>
          <p:nvPr/>
        </p:nvSpPr>
        <p:spPr>
          <a:xfrm>
            <a:off x="8349684" y="502422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5B49BB-D0EE-8833-5190-7BA983187F3A}"/>
              </a:ext>
            </a:extLst>
          </p:cNvPr>
          <p:cNvSpPr/>
          <p:nvPr/>
        </p:nvSpPr>
        <p:spPr>
          <a:xfrm>
            <a:off x="9690804" y="496326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EA51D4-D386-8C1F-30A4-B19373F12029}"/>
              </a:ext>
            </a:extLst>
          </p:cNvPr>
          <p:cNvSpPr/>
          <p:nvPr/>
        </p:nvSpPr>
        <p:spPr>
          <a:xfrm>
            <a:off x="9873684" y="518424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D41674-AE54-4B87-4B41-7A5997CADFB5}"/>
              </a:ext>
            </a:extLst>
          </p:cNvPr>
          <p:cNvSpPr/>
          <p:nvPr/>
        </p:nvSpPr>
        <p:spPr>
          <a:xfrm>
            <a:off x="9515544" y="506994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52159A-090F-38F3-76C4-7C4E6950516B}"/>
              </a:ext>
            </a:extLst>
          </p:cNvPr>
          <p:cNvSpPr/>
          <p:nvPr/>
        </p:nvSpPr>
        <p:spPr>
          <a:xfrm>
            <a:off x="8997384" y="528330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7A5ED1-A976-21FE-785B-E1D5BCF8C2C5}"/>
              </a:ext>
            </a:extLst>
          </p:cNvPr>
          <p:cNvSpPr/>
          <p:nvPr/>
        </p:nvSpPr>
        <p:spPr>
          <a:xfrm>
            <a:off x="7862004" y="5519526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96E713-AB0F-4D35-C562-81038E719996}"/>
              </a:ext>
            </a:extLst>
          </p:cNvPr>
          <p:cNvSpPr/>
          <p:nvPr/>
        </p:nvSpPr>
        <p:spPr>
          <a:xfrm>
            <a:off x="9700158" y="1371442"/>
            <a:ext cx="15240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947003-17DF-81DA-5400-F0522671DC2D}"/>
              </a:ext>
            </a:extLst>
          </p:cNvPr>
          <p:cNvSpPr/>
          <p:nvPr/>
        </p:nvSpPr>
        <p:spPr>
          <a:xfrm>
            <a:off x="9852557" y="1415170"/>
            <a:ext cx="2009229" cy="109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Faithful+Gould Office</a:t>
            </a:r>
          </a:p>
        </p:txBody>
      </p:sp>
      <p:sp>
        <p:nvSpPr>
          <p:cNvPr id="25" name="Rectangle: Rounded Corners 52">
            <a:extLst>
              <a:ext uri="{FF2B5EF4-FFF2-40B4-BE49-F238E27FC236}">
                <a16:creationId xmlns:a16="http://schemas.microsoft.com/office/drawing/2014/main" id="{A3CC6D19-CD2C-FD1D-50C9-723D05D0C2D0}"/>
              </a:ext>
            </a:extLst>
          </p:cNvPr>
          <p:cNvSpPr/>
          <p:nvPr/>
        </p:nvSpPr>
        <p:spPr>
          <a:xfrm>
            <a:off x="9700158" y="1635857"/>
            <a:ext cx="152400" cy="166509"/>
          </a:xfrm>
          <a:prstGeom prst="roundRect">
            <a:avLst/>
          </a:prstGeom>
          <a:solidFill>
            <a:srgbClr val="D8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53">
            <a:extLst>
              <a:ext uri="{FF2B5EF4-FFF2-40B4-BE49-F238E27FC236}">
                <a16:creationId xmlns:a16="http://schemas.microsoft.com/office/drawing/2014/main" id="{7355F2E9-7FA2-737A-E6D0-C9AF04669126}"/>
              </a:ext>
            </a:extLst>
          </p:cNvPr>
          <p:cNvSpPr/>
          <p:nvPr/>
        </p:nvSpPr>
        <p:spPr>
          <a:xfrm>
            <a:off x="9703968" y="1915341"/>
            <a:ext cx="152400" cy="166509"/>
          </a:xfrm>
          <a:prstGeom prst="roundRect">
            <a:avLst/>
          </a:prstGeom>
          <a:solidFill>
            <a:srgbClr val="FFC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54">
            <a:extLst>
              <a:ext uri="{FF2B5EF4-FFF2-40B4-BE49-F238E27FC236}">
                <a16:creationId xmlns:a16="http://schemas.microsoft.com/office/drawing/2014/main" id="{7E93D107-9397-2A6E-F275-8B3E94A46F9D}"/>
              </a:ext>
            </a:extLst>
          </p:cNvPr>
          <p:cNvSpPr/>
          <p:nvPr/>
        </p:nvSpPr>
        <p:spPr>
          <a:xfrm>
            <a:off x="9700158" y="2200100"/>
            <a:ext cx="152400" cy="166509"/>
          </a:xfrm>
          <a:prstGeom prst="roundRect">
            <a:avLst/>
          </a:prstGeom>
          <a:solidFill>
            <a:srgbClr val="F44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: Rounded Corners 55">
            <a:extLst>
              <a:ext uri="{FF2B5EF4-FFF2-40B4-BE49-F238E27FC236}">
                <a16:creationId xmlns:a16="http://schemas.microsoft.com/office/drawing/2014/main" id="{20720E8F-C578-3C3D-DA93-C7C4047CE45E}"/>
              </a:ext>
            </a:extLst>
          </p:cNvPr>
          <p:cNvSpPr/>
          <p:nvPr/>
        </p:nvSpPr>
        <p:spPr>
          <a:xfrm>
            <a:off x="9700158" y="2470247"/>
            <a:ext cx="152400" cy="166509"/>
          </a:xfrm>
          <a:prstGeom prst="roundRect">
            <a:avLst/>
          </a:prstGeom>
          <a:solidFill>
            <a:srgbClr val="FF8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: Rounded Corners 56">
            <a:extLst>
              <a:ext uri="{FF2B5EF4-FFF2-40B4-BE49-F238E27FC236}">
                <a16:creationId xmlns:a16="http://schemas.microsoft.com/office/drawing/2014/main" id="{3644F7A9-E544-8826-0412-A66645F9EC23}"/>
              </a:ext>
            </a:extLst>
          </p:cNvPr>
          <p:cNvSpPr/>
          <p:nvPr/>
        </p:nvSpPr>
        <p:spPr>
          <a:xfrm>
            <a:off x="9700158" y="2756391"/>
            <a:ext cx="152400" cy="166509"/>
          </a:xfrm>
          <a:prstGeom prst="roundRect">
            <a:avLst/>
          </a:prstGeom>
          <a:solidFill>
            <a:srgbClr val="E9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EF1F88-97FD-3728-19D1-0C805FF7A11E}"/>
              </a:ext>
            </a:extLst>
          </p:cNvPr>
          <p:cNvSpPr/>
          <p:nvPr/>
        </p:nvSpPr>
        <p:spPr>
          <a:xfrm>
            <a:off x="9856367" y="1685122"/>
            <a:ext cx="2009229" cy="109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Northern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9C5C5A-6375-5547-F26D-F09985C4A3A3}"/>
              </a:ext>
            </a:extLst>
          </p:cNvPr>
          <p:cNvSpPr/>
          <p:nvPr/>
        </p:nvSpPr>
        <p:spPr>
          <a:xfrm>
            <a:off x="9852557" y="1957232"/>
            <a:ext cx="2009229" cy="109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Eastern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C4DA21-F806-4DF5-8D62-DCDDA0180032}"/>
              </a:ext>
            </a:extLst>
          </p:cNvPr>
          <p:cNvSpPr/>
          <p:nvPr/>
        </p:nvSpPr>
        <p:spPr>
          <a:xfrm>
            <a:off x="9852557" y="2245750"/>
            <a:ext cx="2009229" cy="109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London &amp; South Central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E06294-C28C-ED58-78EC-2F35FD2C3037}"/>
              </a:ext>
            </a:extLst>
          </p:cNvPr>
          <p:cNvSpPr/>
          <p:nvPr/>
        </p:nvSpPr>
        <p:spPr>
          <a:xfrm>
            <a:off x="9856367" y="2513696"/>
            <a:ext cx="2009229" cy="109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Western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5253C2-8253-6316-C3B4-BCBA415150DF}"/>
              </a:ext>
            </a:extLst>
          </p:cNvPr>
          <p:cNvSpPr/>
          <p:nvPr/>
        </p:nvSpPr>
        <p:spPr>
          <a:xfrm>
            <a:off x="9856367" y="2805656"/>
            <a:ext cx="2009229" cy="109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South Eastern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0DB3EB-FEEE-0B2C-A3F8-068132A29949}"/>
              </a:ext>
            </a:extLst>
          </p:cNvPr>
          <p:cNvSpPr txBox="1"/>
          <p:nvPr/>
        </p:nvSpPr>
        <p:spPr>
          <a:xfrm>
            <a:off x="449583" y="1231543"/>
            <a:ext cx="217931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South Western Region</a:t>
            </a:r>
          </a:p>
          <a:p>
            <a:r>
              <a:rPr lang="en-US" sz="1200" dirty="0"/>
              <a:t>Avon</a:t>
            </a:r>
          </a:p>
          <a:p>
            <a:r>
              <a:rPr lang="en-US" sz="1200" dirty="0"/>
              <a:t>Cornwall</a:t>
            </a:r>
          </a:p>
          <a:p>
            <a:r>
              <a:rPr lang="en-US" sz="1200" dirty="0"/>
              <a:t>Devon &amp; Somerset</a:t>
            </a:r>
          </a:p>
          <a:p>
            <a:r>
              <a:rPr lang="en-US" sz="1200" dirty="0"/>
              <a:t>Dorset &amp; Wiltshire</a:t>
            </a:r>
          </a:p>
          <a:p>
            <a:r>
              <a:rPr lang="en-US" sz="1200" dirty="0"/>
              <a:t>Gloucestershire</a:t>
            </a:r>
          </a:p>
          <a:p>
            <a:r>
              <a:rPr lang="en-US" sz="1200" dirty="0"/>
              <a:t>Guernsey</a:t>
            </a:r>
          </a:p>
          <a:p>
            <a:r>
              <a:rPr lang="en-US" sz="1200" dirty="0"/>
              <a:t>Jersey</a:t>
            </a:r>
          </a:p>
          <a:p>
            <a:r>
              <a:rPr lang="en-US" sz="1200" dirty="0"/>
              <a:t>Isles of </a:t>
            </a:r>
            <a:r>
              <a:rPr lang="en-US" sz="1200" dirty="0" err="1"/>
              <a:t>Scilly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2"/>
                </a:solidFill>
              </a:rPr>
              <a:t>North Eastern Region</a:t>
            </a:r>
          </a:p>
          <a:p>
            <a:r>
              <a:rPr lang="en-US" sz="1200" dirty="0"/>
              <a:t>Cleveland</a:t>
            </a:r>
          </a:p>
          <a:p>
            <a:r>
              <a:rPr lang="en-US" sz="1200" dirty="0"/>
              <a:t>Durham</a:t>
            </a:r>
          </a:p>
          <a:p>
            <a:r>
              <a:rPr lang="en-US" sz="1200" dirty="0"/>
              <a:t>Northumberland</a:t>
            </a:r>
          </a:p>
          <a:p>
            <a:r>
              <a:rPr lang="en-US" sz="1200" dirty="0"/>
              <a:t>Tyne and Wear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>
                <a:solidFill>
                  <a:schemeClr val="accent2"/>
                </a:solidFill>
              </a:rPr>
              <a:t>North Western Region</a:t>
            </a:r>
          </a:p>
          <a:p>
            <a:r>
              <a:rPr lang="en-US" sz="1200" dirty="0"/>
              <a:t>Cheshire</a:t>
            </a:r>
          </a:p>
          <a:p>
            <a:r>
              <a:rPr lang="en-US" sz="1200" dirty="0"/>
              <a:t>Cumbria</a:t>
            </a:r>
          </a:p>
          <a:p>
            <a:r>
              <a:rPr lang="en-US" sz="1200" dirty="0"/>
              <a:t>Isle of Man</a:t>
            </a:r>
          </a:p>
          <a:p>
            <a:r>
              <a:rPr lang="en-US" sz="1200" dirty="0"/>
              <a:t>Lancashire</a:t>
            </a:r>
          </a:p>
          <a:p>
            <a:r>
              <a:rPr lang="en-US" sz="1200" dirty="0"/>
              <a:t>Greater Manchester</a:t>
            </a:r>
          </a:p>
          <a:p>
            <a:r>
              <a:rPr lang="en-US" sz="1200" dirty="0"/>
              <a:t>Merseyside</a:t>
            </a:r>
          </a:p>
          <a:p>
            <a:r>
              <a:rPr lang="en-US" sz="1200" dirty="0"/>
              <a:t>Northern Ireland</a:t>
            </a:r>
          </a:p>
          <a:p>
            <a:endParaRPr lang="en-US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2B426F-6D2C-3A6A-C3D2-58FB47C9D888}"/>
              </a:ext>
            </a:extLst>
          </p:cNvPr>
          <p:cNvSpPr txBox="1"/>
          <p:nvPr/>
        </p:nvSpPr>
        <p:spPr>
          <a:xfrm>
            <a:off x="4488249" y="1231543"/>
            <a:ext cx="24326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South Eastern Region</a:t>
            </a:r>
          </a:p>
          <a:p>
            <a:r>
              <a:rPr lang="en-US" sz="1200" dirty="0"/>
              <a:t>Buckinghamshire</a:t>
            </a:r>
          </a:p>
          <a:p>
            <a:r>
              <a:rPr lang="en-US" sz="1200" dirty="0"/>
              <a:t>East Sussex</a:t>
            </a:r>
          </a:p>
          <a:p>
            <a:r>
              <a:rPr lang="en-US" sz="1200" dirty="0"/>
              <a:t>Hampshire &amp; Isle of Wight</a:t>
            </a:r>
          </a:p>
          <a:p>
            <a:r>
              <a:rPr lang="en-US" sz="1200" dirty="0"/>
              <a:t>Kent</a:t>
            </a:r>
          </a:p>
          <a:p>
            <a:r>
              <a:rPr lang="en-US" sz="1200" dirty="0" err="1"/>
              <a:t>Oxfordshire</a:t>
            </a:r>
            <a:endParaRPr lang="en-US" sz="1200" dirty="0"/>
          </a:p>
          <a:p>
            <a:r>
              <a:rPr lang="en-US" sz="1200" dirty="0"/>
              <a:t>Royal Berkshire</a:t>
            </a:r>
          </a:p>
          <a:p>
            <a:r>
              <a:rPr lang="en-US" sz="1200" dirty="0"/>
              <a:t>Surrey</a:t>
            </a:r>
          </a:p>
          <a:p>
            <a:r>
              <a:rPr lang="en-US" sz="1200" dirty="0"/>
              <a:t>West Sussex 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>
                <a:solidFill>
                  <a:schemeClr val="accent2"/>
                </a:solidFill>
              </a:rPr>
              <a:t>Eastern Region</a:t>
            </a:r>
          </a:p>
          <a:p>
            <a:r>
              <a:rPr lang="en-US" sz="1200" dirty="0"/>
              <a:t>Bedfordshire</a:t>
            </a:r>
          </a:p>
          <a:p>
            <a:r>
              <a:rPr lang="en-US" sz="1200" dirty="0" err="1"/>
              <a:t>Cambridgeshire</a:t>
            </a:r>
            <a:endParaRPr lang="en-US" sz="1200" dirty="0"/>
          </a:p>
          <a:p>
            <a:r>
              <a:rPr lang="en-US" sz="1200" dirty="0"/>
              <a:t>Essex</a:t>
            </a:r>
          </a:p>
          <a:p>
            <a:r>
              <a:rPr lang="en-US" sz="1200" dirty="0"/>
              <a:t>Hertfordshire</a:t>
            </a:r>
          </a:p>
          <a:p>
            <a:r>
              <a:rPr lang="en-US" sz="1200" dirty="0"/>
              <a:t>Norfolk</a:t>
            </a:r>
          </a:p>
          <a:p>
            <a:r>
              <a:rPr lang="en-US" sz="1200" dirty="0"/>
              <a:t>Suffolk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>
                <a:solidFill>
                  <a:schemeClr val="accent2"/>
                </a:solidFill>
              </a:rPr>
              <a:t>West Midlands</a:t>
            </a:r>
          </a:p>
          <a:p>
            <a:r>
              <a:rPr lang="en-US" sz="1200" dirty="0"/>
              <a:t>Hereford and Worcester</a:t>
            </a:r>
          </a:p>
          <a:p>
            <a:r>
              <a:rPr lang="en-US" sz="1200" dirty="0"/>
              <a:t>Shropshire</a:t>
            </a:r>
          </a:p>
          <a:p>
            <a:r>
              <a:rPr lang="en-US" sz="1200" dirty="0"/>
              <a:t>Staffordshire</a:t>
            </a:r>
          </a:p>
          <a:p>
            <a:r>
              <a:rPr lang="en-US" sz="1200" dirty="0"/>
              <a:t>Warwickshire</a:t>
            </a:r>
          </a:p>
          <a:p>
            <a:r>
              <a:rPr lang="en-US" sz="1200" dirty="0"/>
              <a:t>West Midlands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2"/>
                </a:solidFill>
              </a:rPr>
              <a:t>London</a:t>
            </a:r>
          </a:p>
          <a:p>
            <a:r>
              <a:rPr lang="en-US" sz="1200" dirty="0"/>
              <a:t>London Fire Brigade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97740B-D8D3-8B2A-A93A-2F24EDC0BEDD}"/>
              </a:ext>
            </a:extLst>
          </p:cNvPr>
          <p:cNvSpPr txBox="1"/>
          <p:nvPr/>
        </p:nvSpPr>
        <p:spPr>
          <a:xfrm>
            <a:off x="2499360" y="1231543"/>
            <a:ext cx="19431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East Midlands</a:t>
            </a:r>
          </a:p>
          <a:p>
            <a:r>
              <a:rPr lang="en-US" sz="1200" dirty="0"/>
              <a:t>Derbyshire</a:t>
            </a:r>
          </a:p>
          <a:p>
            <a:r>
              <a:rPr lang="en-US" sz="1200" dirty="0"/>
              <a:t>Leicestershire</a:t>
            </a:r>
          </a:p>
          <a:p>
            <a:r>
              <a:rPr lang="en-US" sz="1200" dirty="0"/>
              <a:t>Lincolnshire</a:t>
            </a:r>
          </a:p>
          <a:p>
            <a:r>
              <a:rPr lang="en-US" sz="1200" dirty="0"/>
              <a:t>Nottinghamshire</a:t>
            </a:r>
          </a:p>
          <a:p>
            <a:r>
              <a:rPr lang="en-US" sz="1200" dirty="0" err="1"/>
              <a:t>Northamptonshire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2"/>
                </a:solidFill>
              </a:rPr>
              <a:t>Wales</a:t>
            </a:r>
          </a:p>
          <a:p>
            <a:r>
              <a:rPr lang="en-US" sz="1200" dirty="0"/>
              <a:t>Mid and West Wales</a:t>
            </a:r>
          </a:p>
          <a:p>
            <a:r>
              <a:rPr lang="en-US" sz="1200" dirty="0"/>
              <a:t>North Wales</a:t>
            </a:r>
          </a:p>
          <a:p>
            <a:r>
              <a:rPr lang="en-US" sz="1200" dirty="0"/>
              <a:t>South Wales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2"/>
                </a:solidFill>
              </a:rPr>
              <a:t>Scotland</a:t>
            </a:r>
          </a:p>
          <a:p>
            <a:r>
              <a:rPr lang="en-US" sz="1200" dirty="0"/>
              <a:t>Scottish Fire and Rescue Service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2"/>
                </a:solidFill>
              </a:rPr>
              <a:t>Yorkshire &amp; Humberside Region</a:t>
            </a:r>
          </a:p>
          <a:p>
            <a:r>
              <a:rPr lang="en-US" sz="1200" dirty="0"/>
              <a:t>Humberside</a:t>
            </a:r>
          </a:p>
          <a:p>
            <a:r>
              <a:rPr lang="en-US" sz="1200" dirty="0"/>
              <a:t>North Yorkshire</a:t>
            </a:r>
          </a:p>
          <a:p>
            <a:r>
              <a:rPr lang="en-US" sz="1200" dirty="0"/>
              <a:t>South Yorkshire</a:t>
            </a:r>
          </a:p>
          <a:p>
            <a:r>
              <a:rPr lang="en-US" sz="1200" dirty="0"/>
              <a:t>West Yorkshire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>
                <a:solidFill>
                  <a:schemeClr val="accent2"/>
                </a:solidFill>
              </a:rPr>
              <a:t>Northern Ireland</a:t>
            </a:r>
          </a:p>
          <a:p>
            <a:r>
              <a:rPr lang="en-US" sz="1200" dirty="0"/>
              <a:t>Northern Ireland Fire and Rescue Service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A994FE79-3FC2-0BE6-9E6F-CFE3A070C804}"/>
              </a:ext>
            </a:extLst>
          </p:cNvPr>
          <p:cNvSpPr txBox="1">
            <a:spLocks/>
          </p:cNvSpPr>
          <p:nvPr/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4</a:t>
            </a:fld>
            <a:endParaRPr lang="en-CA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FF07092-A6ED-6C10-3249-D90BFF1976A7}"/>
              </a:ext>
            </a:extLst>
          </p:cNvPr>
          <p:cNvCxnSpPr/>
          <p:nvPr/>
        </p:nvCxnSpPr>
        <p:spPr>
          <a:xfrm>
            <a:off x="2305878" y="1245235"/>
            <a:ext cx="0" cy="4886467"/>
          </a:xfrm>
          <a:prstGeom prst="line">
            <a:avLst/>
          </a:prstGeom>
          <a:ln w="15875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B2060A-6C9C-5DF8-D6C2-9734F646071B}"/>
              </a:ext>
            </a:extLst>
          </p:cNvPr>
          <p:cNvCxnSpPr/>
          <p:nvPr/>
        </p:nvCxnSpPr>
        <p:spPr>
          <a:xfrm>
            <a:off x="4399721" y="1245235"/>
            <a:ext cx="0" cy="4886467"/>
          </a:xfrm>
          <a:prstGeom prst="line">
            <a:avLst/>
          </a:prstGeom>
          <a:ln w="15875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E1575F-CFF1-AD62-C726-62154D113DF2}"/>
              </a:ext>
            </a:extLst>
          </p:cNvPr>
          <p:cNvSpPr/>
          <p:nvPr/>
        </p:nvSpPr>
        <p:spPr>
          <a:xfrm>
            <a:off x="240000" y="158240"/>
            <a:ext cx="11712000" cy="6512732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08E95-7923-B073-FB80-0861A225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6" y="-207361"/>
            <a:ext cx="3121890" cy="2501294"/>
          </a:xfrm>
        </p:spPr>
        <p:txBody>
          <a:bodyPr/>
          <a:lstStyle/>
          <a:p>
            <a:r>
              <a:rPr lang="en-US" dirty="0"/>
              <a:t>FM &amp; Construction National Strategic </a:t>
            </a:r>
            <a:br>
              <a:rPr lang="en-US" dirty="0"/>
            </a:br>
            <a:r>
              <a:rPr lang="en-US" dirty="0"/>
              <a:t>Task and Finish </a:t>
            </a:r>
            <a:br>
              <a:rPr lang="en-US" dirty="0"/>
            </a:br>
            <a:r>
              <a:rPr lang="en-US" dirty="0"/>
              <a:t>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A28A7-8669-1528-24DD-8C5F4DBA9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1F48-205D-49E7-BA2E-0B8653FB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672" y="443992"/>
            <a:ext cx="8174327" cy="62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B5C4-2D47-6A9E-3167-B916F303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96" y="72737"/>
            <a:ext cx="10369152" cy="921966"/>
          </a:xfrm>
        </p:spPr>
        <p:txBody>
          <a:bodyPr/>
          <a:lstStyle/>
          <a:p>
            <a:r>
              <a:rPr lang="en-GB" dirty="0"/>
              <a:t>Proposed Structure and Operating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DF383-480F-AE8C-F7D4-0D45F4624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100B9-CDF6-40F2-9DAF-BC21E154F0F5}"/>
              </a:ext>
            </a:extLst>
          </p:cNvPr>
          <p:cNvSpPr/>
          <p:nvPr/>
        </p:nvSpPr>
        <p:spPr>
          <a:xfrm>
            <a:off x="911424" y="5224831"/>
            <a:ext cx="5942303" cy="3429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Fire &amp; Recue Service Project Teams liaise with F+G Regional Leads.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44ACC-0E12-4F0C-88E1-EB7AB12D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321741"/>
            <a:ext cx="11271250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9215-F8AD-3393-4001-BA6A8B94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and Operating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C28EA-964A-9D60-22AF-F0EE0707D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7</a:t>
            </a:fld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C650B-4C21-2134-85C9-71E62359F06C}"/>
              </a:ext>
            </a:extLst>
          </p:cNvPr>
          <p:cNvGrpSpPr/>
          <p:nvPr/>
        </p:nvGrpSpPr>
        <p:grpSpPr>
          <a:xfrm>
            <a:off x="347083" y="257175"/>
            <a:ext cx="11366218" cy="5448300"/>
            <a:chOff x="347083" y="257175"/>
            <a:chExt cx="11366218" cy="54483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B348538-04C5-F971-E902-BBD95E1C16AE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4" y="2861967"/>
              <a:ext cx="396197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BBE8F1-55B4-37F7-7431-37A2296A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3171" y="257175"/>
              <a:ext cx="5380130" cy="5448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C9C5CB-F7DC-AFEF-BE36-F1463A37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083" y="2008900"/>
              <a:ext cx="5592629" cy="17061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48F577-259E-F63A-27DB-55F6D0C72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7520" y="4271153"/>
              <a:ext cx="1104900" cy="8001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19721E1-6D45-BA7C-1B5B-CDF691F23566}"/>
                </a:ext>
              </a:extLst>
            </p:cNvPr>
            <p:cNvCxnSpPr>
              <a:cxnSpLocks/>
            </p:cNvCxnSpPr>
            <p:nvPr/>
          </p:nvCxnSpPr>
          <p:spPr>
            <a:xfrm>
              <a:off x="3943937" y="4671203"/>
              <a:ext cx="2389234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B65F5A-BF77-02B6-1C15-C3C5E771E27E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flipH="1">
              <a:off x="3279970" y="3715033"/>
              <a:ext cx="1" cy="55612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D014C9-2458-D715-7DD8-34AF7D6B6090}"/>
                </a:ext>
              </a:extLst>
            </p:cNvPr>
            <p:cNvSpPr/>
            <p:nvPr/>
          </p:nvSpPr>
          <p:spPr>
            <a:xfrm>
              <a:off x="4111086" y="4443169"/>
              <a:ext cx="2179683" cy="172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Support with Access Agreements</a:t>
              </a:r>
            </a:p>
          </p:txBody>
        </p:sp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2D4ECF36-5877-779E-D4AC-266B64672BD7}"/>
                </a:ext>
              </a:extLst>
            </p:cNvPr>
            <p:cNvSpPr/>
            <p:nvPr/>
          </p:nvSpPr>
          <p:spPr>
            <a:xfrm>
              <a:off x="6501172" y="4321667"/>
              <a:ext cx="152400" cy="166509"/>
            </a:xfrm>
            <a:prstGeom prst="roundRect">
              <a:avLst/>
            </a:prstGeom>
            <a:solidFill>
              <a:srgbClr val="D82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69C90555-40A9-766C-1011-3B053D57F7BA}"/>
                </a:ext>
              </a:extLst>
            </p:cNvPr>
            <p:cNvSpPr/>
            <p:nvPr/>
          </p:nvSpPr>
          <p:spPr>
            <a:xfrm>
              <a:off x="6504982" y="4601151"/>
              <a:ext cx="152400" cy="166509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8B40696B-67CB-8052-0EE6-ED819F74AA2D}"/>
                </a:ext>
              </a:extLst>
            </p:cNvPr>
            <p:cNvSpPr/>
            <p:nvPr/>
          </p:nvSpPr>
          <p:spPr>
            <a:xfrm>
              <a:off x="6501172" y="4885910"/>
              <a:ext cx="152400" cy="166509"/>
            </a:xfrm>
            <a:prstGeom prst="roundRect">
              <a:avLst/>
            </a:prstGeom>
            <a:solidFill>
              <a:srgbClr val="F44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A6D322C9-C371-5FC8-B88F-9ACFB0ED26FC}"/>
                </a:ext>
              </a:extLst>
            </p:cNvPr>
            <p:cNvSpPr/>
            <p:nvPr/>
          </p:nvSpPr>
          <p:spPr>
            <a:xfrm>
              <a:off x="6501172" y="5156057"/>
              <a:ext cx="152400" cy="166509"/>
            </a:xfrm>
            <a:prstGeom prst="roundRect">
              <a:avLst/>
            </a:prstGeom>
            <a:solidFill>
              <a:srgbClr val="FF8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7">
              <a:extLst>
                <a:ext uri="{FF2B5EF4-FFF2-40B4-BE49-F238E27FC236}">
                  <a16:creationId xmlns:a16="http://schemas.microsoft.com/office/drawing/2014/main" id="{CCC7E2BB-5A56-23E3-8619-AD9A2F7BFEF9}"/>
                </a:ext>
              </a:extLst>
            </p:cNvPr>
            <p:cNvSpPr/>
            <p:nvPr/>
          </p:nvSpPr>
          <p:spPr>
            <a:xfrm>
              <a:off x="6501172" y="5442201"/>
              <a:ext cx="152400" cy="166509"/>
            </a:xfrm>
            <a:prstGeom prst="roundRect">
              <a:avLst/>
            </a:prstGeom>
            <a:solidFill>
              <a:srgbClr val="E91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541B60-BD2A-3C21-DFF2-A569F4DB2AC7}"/>
                </a:ext>
              </a:extLst>
            </p:cNvPr>
            <p:cNvSpPr/>
            <p:nvPr/>
          </p:nvSpPr>
          <p:spPr>
            <a:xfrm>
              <a:off x="6657382" y="4329286"/>
              <a:ext cx="1592580" cy="151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Northern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23AE2C-24C2-8356-4AAE-A6F6FBD32470}"/>
                </a:ext>
              </a:extLst>
            </p:cNvPr>
            <p:cNvSpPr/>
            <p:nvPr/>
          </p:nvSpPr>
          <p:spPr>
            <a:xfrm>
              <a:off x="6653572" y="4601396"/>
              <a:ext cx="1592580" cy="151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Eastern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0EDFFA-639F-B112-96BD-AF3DA7F42E88}"/>
                </a:ext>
              </a:extLst>
            </p:cNvPr>
            <p:cNvSpPr/>
            <p:nvPr/>
          </p:nvSpPr>
          <p:spPr>
            <a:xfrm>
              <a:off x="6653572" y="4889914"/>
              <a:ext cx="1592580" cy="151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London &amp; South Central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980ED4-BF2B-3401-9CC7-D0988EF356BB}"/>
                </a:ext>
              </a:extLst>
            </p:cNvPr>
            <p:cNvSpPr/>
            <p:nvPr/>
          </p:nvSpPr>
          <p:spPr>
            <a:xfrm>
              <a:off x="6657382" y="5157860"/>
              <a:ext cx="1592580" cy="151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Western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336866-731A-2854-59D9-DFB41A3D3A20}"/>
                </a:ext>
              </a:extLst>
            </p:cNvPr>
            <p:cNvSpPr/>
            <p:nvPr/>
          </p:nvSpPr>
          <p:spPr>
            <a:xfrm>
              <a:off x="6657382" y="5449820"/>
              <a:ext cx="1592580" cy="151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South Eastern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5099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C1823C-D1A5-81C5-21BE-9BCA5EC25FA8}"/>
              </a:ext>
            </a:extLst>
          </p:cNvPr>
          <p:cNvSpPr/>
          <p:nvPr/>
        </p:nvSpPr>
        <p:spPr>
          <a:xfrm>
            <a:off x="240000" y="3700977"/>
            <a:ext cx="11712000" cy="20770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6899-308E-4980-E9AD-5391259A083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2283" y="2900059"/>
            <a:ext cx="3265200" cy="695325"/>
          </a:xfrm>
        </p:spPr>
        <p:txBody>
          <a:bodyPr/>
          <a:lstStyle/>
          <a:p>
            <a:pPr algn="ctr"/>
            <a:r>
              <a:rPr lang="en-US" dirty="0"/>
              <a:t>Setting a </a:t>
            </a:r>
            <a:r>
              <a:rPr lang="en-US" b="1" dirty="0">
                <a:solidFill>
                  <a:schemeClr val="accent2"/>
                </a:solidFill>
              </a:rPr>
              <a:t>baseline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understanding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estate profile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12588-80DE-97C8-795E-F483F89C7BE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464678" y="2900059"/>
            <a:ext cx="3265200" cy="6953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Support funding applications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dirty="0"/>
              <a:t>such as Public Sector Decarbonisation Scheme (PSDS)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3BAD8-9AE2-346C-4795-52BD1A296D6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024515" y="2900059"/>
            <a:ext cx="3265200" cy="6953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Manage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deliver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decarbonisation projects </a:t>
            </a:r>
            <a:br>
              <a:rPr lang="en-US" dirty="0"/>
            </a:br>
            <a:r>
              <a:rPr lang="en-US" dirty="0"/>
              <a:t>through to completion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B4B832-76B2-0543-86D2-82389105427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Support</a:t>
            </a:r>
            <a:r>
              <a:rPr lang="en-US" dirty="0">
                <a:solidFill>
                  <a:schemeClr val="bg1"/>
                </a:solidFill>
              </a:rPr>
              <a:t> the NSTFG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 a critical friend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641847-F5CF-0469-DEE2-26A65F1514C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Have </a:t>
            </a:r>
            <a:r>
              <a:rPr lang="en-US" b="1" dirty="0">
                <a:solidFill>
                  <a:schemeClr val="bg1"/>
                </a:solidFill>
              </a:rPr>
              <a:t>national coverage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local delivery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9D9BE0-AC3D-9594-970B-F0162EC8D0F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024515" y="4922334"/>
            <a:ext cx="3265200" cy="8556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Establish a </a:t>
            </a:r>
            <a:r>
              <a:rPr lang="en-US" b="1" dirty="0">
                <a:solidFill>
                  <a:schemeClr val="bg1"/>
                </a:solidFill>
              </a:rPr>
              <a:t>flexible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compliant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approach</a:t>
            </a:r>
            <a:r>
              <a:rPr lang="en-US" dirty="0">
                <a:solidFill>
                  <a:schemeClr val="bg1"/>
                </a:solidFill>
              </a:rPr>
              <a:t> to call off commission’s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0D66BC2-CEB0-ABAE-D24D-0E526FF4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FM &amp; Construction National Task and Finish Group Vision</a:t>
            </a:r>
            <a:endParaRPr lang="en-US" dirty="0"/>
          </a:p>
        </p:txBody>
      </p:sp>
      <p:pic>
        <p:nvPicPr>
          <p:cNvPr id="25" name="Picture Placeholder 24" descr="Icon&#10;&#10;Description automatically generated">
            <a:extLst>
              <a:ext uri="{FF2B5EF4-FFF2-40B4-BE49-F238E27FC236}">
                <a16:creationId xmlns:a16="http://schemas.microsoft.com/office/drawing/2014/main" id="{5482F52C-479F-5C13-FB65-EAF009EBBFDA}"/>
              </a:ext>
            </a:extLst>
          </p:cNvPr>
          <p:cNvPicPr>
            <a:picLocks noGrp="1" noChangeAspect="1"/>
          </p:cNvPicPr>
          <p:nvPr>
            <p:ph type="pic" sz="quarter" idx="6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62" r="-83362"/>
          <a:stretch/>
        </p:blipFill>
        <p:spPr>
          <a:xfrm>
            <a:off x="8023655" y="1654472"/>
            <a:ext cx="3266060" cy="1175823"/>
          </a:xfrm>
          <a:noFill/>
          <a:ln>
            <a:noFill/>
          </a:ln>
        </p:spPr>
      </p:pic>
      <p:pic>
        <p:nvPicPr>
          <p:cNvPr id="31" name="Picture Placeholder 30" descr="Icon&#10;&#10;Description automatically generated">
            <a:extLst>
              <a:ext uri="{FF2B5EF4-FFF2-40B4-BE49-F238E27FC236}">
                <a16:creationId xmlns:a16="http://schemas.microsoft.com/office/drawing/2014/main" id="{CC7E78CC-8B70-79B1-DBBB-D3A8D227E00A}"/>
              </a:ext>
            </a:extLst>
          </p:cNvPr>
          <p:cNvPicPr>
            <a:picLocks noGrp="1" noChangeAspect="1"/>
          </p:cNvPicPr>
          <p:nvPr>
            <p:ph type="pic" sz="quarter" idx="6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916" r="-84916"/>
          <a:stretch/>
        </p:blipFill>
        <p:spPr>
          <a:noFill/>
          <a:ln>
            <a:noFill/>
          </a:ln>
        </p:spPr>
      </p:pic>
      <p:pic>
        <p:nvPicPr>
          <p:cNvPr id="21" name="Picture Placeholder 20" descr="Icon&#10;&#10;Description automatically generated">
            <a:extLst>
              <a:ext uri="{FF2B5EF4-FFF2-40B4-BE49-F238E27FC236}">
                <a16:creationId xmlns:a16="http://schemas.microsoft.com/office/drawing/2014/main" id="{629E6271-749B-BEC1-68D9-64BA2A58D4F6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62" r="-83362"/>
          <a:stretch/>
        </p:blipFill>
        <p:spPr>
          <a:xfrm>
            <a:off x="912283" y="1654472"/>
            <a:ext cx="3266060" cy="1175823"/>
          </a:xfrm>
          <a:noFill/>
          <a:ln>
            <a:noFill/>
          </a:ln>
        </p:spPr>
      </p:pic>
      <p:pic>
        <p:nvPicPr>
          <p:cNvPr id="27" name="Picture Placeholder 26" descr="Icon&#10;&#10;Description automatically generated">
            <a:extLst>
              <a:ext uri="{FF2B5EF4-FFF2-40B4-BE49-F238E27FC236}">
                <a16:creationId xmlns:a16="http://schemas.microsoft.com/office/drawing/2014/main" id="{47191779-FFDF-C901-D632-0E5F4BEBBA77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49" r="-84149"/>
          <a:stretch/>
        </p:blipFill>
        <p:spPr>
          <a:noFill/>
          <a:ln>
            <a:noFill/>
          </a:ln>
        </p:spPr>
      </p:pic>
      <p:pic>
        <p:nvPicPr>
          <p:cNvPr id="23" name="Picture Placeholder 22" descr="Icon&#10;&#10;Description automatically generated">
            <a:extLst>
              <a:ext uri="{FF2B5EF4-FFF2-40B4-BE49-F238E27FC236}">
                <a16:creationId xmlns:a16="http://schemas.microsoft.com/office/drawing/2014/main" id="{355B64C5-3E9C-79A8-B02D-A054F066C7B1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62" r="-83362"/>
          <a:stretch/>
        </p:blipFill>
        <p:spPr>
          <a:xfrm>
            <a:off x="4463818" y="1654472"/>
            <a:ext cx="3266060" cy="1175823"/>
          </a:xfrm>
          <a:noFill/>
          <a:ln>
            <a:noFill/>
          </a:ln>
        </p:spPr>
      </p:pic>
      <p:pic>
        <p:nvPicPr>
          <p:cNvPr id="29" name="Picture Placeholder 28" descr="Icon&#10;&#10;Description automatically generated">
            <a:extLst>
              <a:ext uri="{FF2B5EF4-FFF2-40B4-BE49-F238E27FC236}">
                <a16:creationId xmlns:a16="http://schemas.microsoft.com/office/drawing/2014/main" id="{94B237A2-2093-759B-F676-7B54383F7D9C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49" r="-84149"/>
          <a:stretch/>
        </p:blipFill>
        <p:spPr>
          <a:noFill/>
          <a:ln>
            <a:noFill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6A5E8FD-978E-0FF4-9F20-5E2A0CCEE037}"/>
              </a:ext>
            </a:extLst>
          </p:cNvPr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FEAD8C-2546-68F5-EE73-65C6F31827BB}"/>
              </a:ext>
            </a:extLst>
          </p:cNvPr>
          <p:cNvSpPr txBox="1"/>
          <p:nvPr/>
        </p:nvSpPr>
        <p:spPr>
          <a:xfrm>
            <a:off x="797673" y="1208856"/>
            <a:ext cx="103691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0" dirty="0">
                <a:solidFill>
                  <a:schemeClr val="accent1"/>
                </a:solidFill>
                <a:effectLst/>
                <a:latin typeface="ArialMT"/>
              </a:rPr>
              <a:t>Establish a cohesive national structure and process for the decarbonisation of the </a:t>
            </a:r>
            <a:r>
              <a:rPr lang="en-US" sz="1500" dirty="0">
                <a:solidFill>
                  <a:schemeClr val="accent1"/>
                </a:solidFill>
                <a:latin typeface="ArialMT"/>
              </a:rPr>
              <a:t>Fire and Rescue</a:t>
            </a:r>
            <a:r>
              <a:rPr lang="en-US" sz="1500" b="0" i="0" dirty="0">
                <a:solidFill>
                  <a:schemeClr val="accent1"/>
                </a:solidFill>
                <a:effectLst/>
                <a:latin typeface="ArialMT"/>
              </a:rPr>
              <a:t> estate to include:</a:t>
            </a:r>
            <a:endParaRPr lang="en-US" sz="1500" dirty="0">
              <a:solidFill>
                <a:schemeClr val="accent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9C3EC9-5724-9A75-9A3B-3DA09A55F74C}"/>
              </a:ext>
            </a:extLst>
          </p:cNvPr>
          <p:cNvCxnSpPr/>
          <p:nvPr/>
        </p:nvCxnSpPr>
        <p:spPr>
          <a:xfrm>
            <a:off x="4345627" y="1775792"/>
            <a:ext cx="0" cy="1586948"/>
          </a:xfrm>
          <a:prstGeom prst="line">
            <a:avLst/>
          </a:prstGeom>
          <a:ln w="2222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071E57-F2B6-4749-3285-D20045138A8E}"/>
              </a:ext>
            </a:extLst>
          </p:cNvPr>
          <p:cNvCxnSpPr/>
          <p:nvPr/>
        </p:nvCxnSpPr>
        <p:spPr>
          <a:xfrm>
            <a:off x="7883958" y="1775792"/>
            <a:ext cx="0" cy="1586948"/>
          </a:xfrm>
          <a:prstGeom prst="line">
            <a:avLst/>
          </a:prstGeom>
          <a:ln w="2222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93ACBB-A899-6A83-4434-05244ECC53FE}"/>
              </a:ext>
            </a:extLst>
          </p:cNvPr>
          <p:cNvCxnSpPr/>
          <p:nvPr/>
        </p:nvCxnSpPr>
        <p:spPr>
          <a:xfrm>
            <a:off x="4345627" y="3975652"/>
            <a:ext cx="0" cy="1586948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6F0F9A-3C78-638D-CF7C-5E19994D0588}"/>
              </a:ext>
            </a:extLst>
          </p:cNvPr>
          <p:cNvCxnSpPr/>
          <p:nvPr/>
        </p:nvCxnSpPr>
        <p:spPr>
          <a:xfrm>
            <a:off x="7883958" y="3975652"/>
            <a:ext cx="0" cy="1586948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7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C1823C-D1A5-81C5-21BE-9BCA5EC25FA8}"/>
              </a:ext>
            </a:extLst>
          </p:cNvPr>
          <p:cNvSpPr/>
          <p:nvPr/>
        </p:nvSpPr>
        <p:spPr>
          <a:xfrm>
            <a:off x="240000" y="3700977"/>
            <a:ext cx="11712000" cy="2077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6899-308E-4980-E9AD-5391259A083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2283" y="2900059"/>
            <a:ext cx="3265200" cy="695325"/>
          </a:xfrm>
        </p:spPr>
        <p:txBody>
          <a:bodyPr/>
          <a:lstStyle/>
          <a:p>
            <a:pPr algn="ctr"/>
            <a:r>
              <a:rPr lang="en-US" dirty="0"/>
              <a:t>Faithful+Gould </a:t>
            </a:r>
            <a:br>
              <a:rPr lang="en-US" dirty="0"/>
            </a:br>
            <a:r>
              <a:rPr lang="en-US" dirty="0"/>
              <a:t>successfully secured position as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energy/decarbonisation partner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12588-80DE-97C8-795E-F483F89C7BE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464678" y="2935888"/>
            <a:ext cx="3265200" cy="659496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rPr>
              <a:t>Pagabo framework </a:t>
            </a:r>
            <a:br>
              <a:rPr lang="en-GB" b="1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rPr>
            </a:br>
            <a:r>
              <a:rPr lang="en-GB" dirty="0">
                <a:effectLst/>
                <a:latin typeface="Helvetica Neue" panose="02000503000000020004" pitchFamily="2" charset="0"/>
              </a:rPr>
              <a:t>to be used for all appointments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3BAD8-9AE2-346C-4795-52BD1A296D6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024515" y="2900059"/>
            <a:ext cx="3265200" cy="695325"/>
          </a:xfrm>
        </p:spPr>
        <p:txBody>
          <a:bodyPr/>
          <a:lstStyle/>
          <a:p>
            <a:pPr algn="ctr"/>
            <a:r>
              <a:rPr lang="en-GB" dirty="0">
                <a:effectLst/>
                <a:latin typeface="Helvetica Neue" panose="02000503000000020004" pitchFamily="2" charset="0"/>
              </a:rPr>
              <a:t>Now in a </a:t>
            </a:r>
            <a:r>
              <a:rPr lang="en-GB" b="1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rPr>
              <a:t>position to proceed </a:t>
            </a:r>
            <a:br>
              <a:rPr lang="en-GB" b="1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rPr>
            </a:br>
            <a:r>
              <a:rPr lang="en-GB" dirty="0">
                <a:effectLst/>
                <a:latin typeface="Helvetica Neue" panose="02000503000000020004" pitchFamily="2" charset="0"/>
              </a:rPr>
              <a:t>with all organisations 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r>
              <a:rPr lang="en-GB" dirty="0">
                <a:effectLst/>
                <a:latin typeface="Helvetica Neue" panose="02000503000000020004" pitchFamily="2" charset="0"/>
              </a:rPr>
              <a:t>(individual appointments)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B4B832-76B2-0543-86D2-82389105427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Model briefs </a:t>
            </a:r>
            <a:r>
              <a:rPr lang="en-GB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and</a:t>
            </a:r>
            <a:r>
              <a:rPr lang="en-GB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fee structures </a:t>
            </a:r>
            <a:r>
              <a:rPr lang="en-GB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have been drafted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641847-F5CF-0469-DEE2-26A65F1514C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Initially focusing on </a:t>
            </a:r>
            <a:r>
              <a:rPr lang="en-GB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Heat Decarbonisation Plans </a:t>
            </a:r>
            <a:r>
              <a:rPr lang="en-GB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and </a:t>
            </a:r>
            <a:r>
              <a:rPr lang="en-GB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Salix</a:t>
            </a:r>
            <a:r>
              <a:rPr lang="en-GB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9D9BE0-AC3D-9594-970B-F0162EC8D0F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024515" y="4922334"/>
            <a:ext cx="3265200" cy="85566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Helvetica Neue" panose="02000503000000020004" pitchFamily="2" charset="0"/>
              </a:rPr>
              <a:t>M</a:t>
            </a:r>
            <a:r>
              <a:rPr lang="en-GB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obilising </a:t>
            </a:r>
            <a:br>
              <a:rPr lang="en-GB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en-GB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resource nationally </a:t>
            </a:r>
            <a:endParaRPr lang="en-GB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0D66BC2-CEB0-ABAE-D24D-0E526FF4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Progress To Date</a:t>
            </a:r>
            <a:endParaRPr lang="en-US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5482F52C-479F-5C13-FB65-EAF009EBBFDA}"/>
              </a:ext>
            </a:extLst>
          </p:cNvPr>
          <p:cNvPicPr>
            <a:picLocks noGrp="1" noChangeAspect="1"/>
          </p:cNvPicPr>
          <p:nvPr>
            <p:ph type="pic" sz="quarter" idx="6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49" r="-84149"/>
          <a:stretch/>
        </p:blipFill>
        <p:spPr>
          <a:xfrm>
            <a:off x="8023655" y="1654472"/>
            <a:ext cx="3266060" cy="1175823"/>
          </a:xfrm>
          <a:noFill/>
          <a:ln>
            <a:noFill/>
          </a:ln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CC7E78CC-8B70-79B1-DBBB-D3A8D227E00A}"/>
              </a:ext>
            </a:extLst>
          </p:cNvPr>
          <p:cNvPicPr>
            <a:picLocks noGrp="1" noChangeAspect="1"/>
          </p:cNvPicPr>
          <p:nvPr>
            <p:ph type="pic" sz="quarter" idx="6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916" r="-84916"/>
          <a:stretch/>
        </p:blipFill>
        <p:spPr>
          <a:noFill/>
          <a:ln>
            <a:noFill/>
          </a:ln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29E6271-749B-BEC1-68D9-64BA2A58D4F6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49" r="-84149"/>
          <a:stretch/>
        </p:blipFill>
        <p:spPr>
          <a:xfrm>
            <a:off x="912283" y="1654472"/>
            <a:ext cx="3266060" cy="1175823"/>
          </a:xfrm>
          <a:noFill/>
          <a:ln>
            <a:noFill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47191779-FFDF-C901-D632-0E5F4BEBBA77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49" r="-84149"/>
          <a:stretch/>
        </p:blipFill>
        <p:spPr>
          <a:noFill/>
          <a:ln>
            <a:noFill/>
          </a:ln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55B64C5-3E9C-79A8-B02D-A054F066C7B1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49" r="-84149"/>
          <a:stretch/>
        </p:blipFill>
        <p:spPr>
          <a:xfrm>
            <a:off x="4463818" y="1654472"/>
            <a:ext cx="3266060" cy="1175823"/>
          </a:xfrm>
          <a:noFill/>
          <a:ln>
            <a:noFill/>
          </a:ln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94B237A2-2093-759B-F676-7B54383F7D9C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49" r="-84149"/>
          <a:stretch/>
        </p:blipFill>
        <p:spPr>
          <a:noFill/>
          <a:ln>
            <a:noFill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6A5E8FD-978E-0FF4-9F20-5E2A0CCEE037}"/>
              </a:ext>
            </a:extLst>
          </p:cNvPr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9</a:t>
            </a:fld>
            <a:endParaRPr lang="en-CA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9C3EC9-5724-9A75-9A3B-3DA09A55F74C}"/>
              </a:ext>
            </a:extLst>
          </p:cNvPr>
          <p:cNvCxnSpPr/>
          <p:nvPr/>
        </p:nvCxnSpPr>
        <p:spPr>
          <a:xfrm>
            <a:off x="4345627" y="1775792"/>
            <a:ext cx="0" cy="1586948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071E57-F2B6-4749-3285-D20045138A8E}"/>
              </a:ext>
            </a:extLst>
          </p:cNvPr>
          <p:cNvCxnSpPr/>
          <p:nvPr/>
        </p:nvCxnSpPr>
        <p:spPr>
          <a:xfrm>
            <a:off x="7883958" y="1775792"/>
            <a:ext cx="0" cy="1586948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93ACBB-A899-6A83-4434-05244ECC53FE}"/>
              </a:ext>
            </a:extLst>
          </p:cNvPr>
          <p:cNvCxnSpPr/>
          <p:nvPr/>
        </p:nvCxnSpPr>
        <p:spPr>
          <a:xfrm>
            <a:off x="4345627" y="3975652"/>
            <a:ext cx="0" cy="1586948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6F0F9A-3C78-638D-CF7C-5E19994D0588}"/>
              </a:ext>
            </a:extLst>
          </p:cNvPr>
          <p:cNvCxnSpPr/>
          <p:nvPr/>
        </p:nvCxnSpPr>
        <p:spPr>
          <a:xfrm>
            <a:off x="7883958" y="3975652"/>
            <a:ext cx="0" cy="1586948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3BD9D3-E2E3-D933-8993-BD50B90D3B10}"/>
              </a:ext>
            </a:extLst>
          </p:cNvPr>
          <p:cNvSpPr txBox="1"/>
          <p:nvPr/>
        </p:nvSpPr>
        <p:spPr>
          <a:xfrm>
            <a:off x="797673" y="1163567"/>
            <a:ext cx="103691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0" dirty="0">
                <a:solidFill>
                  <a:schemeClr val="accent1"/>
                </a:solidFill>
                <a:effectLst/>
                <a:latin typeface="ArialMT"/>
              </a:rPr>
              <a:t>Progress to January 2023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NC Lavalin F&amp;G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NC Lavalin F&amp;G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NC Lavalin F&amp;G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12602</TotalTime>
  <Words>756</Words>
  <Application>Microsoft Office PowerPoint</Application>
  <PresentationFormat>Widescreen</PresentationFormat>
  <Paragraphs>202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ArialMT</vt:lpstr>
      <vt:lpstr>Calibri</vt:lpstr>
      <vt:lpstr>Flama Basic</vt:lpstr>
      <vt:lpstr>Helvetica Neue</vt:lpstr>
      <vt:lpstr>Lucida Grande</vt:lpstr>
      <vt:lpstr>SNC Lavalin F&amp;G Grey Template</vt:lpstr>
      <vt:lpstr>SNC Lavalin F&amp;G White Template</vt:lpstr>
      <vt:lpstr>1_SNC Lavalin F&amp;G Grey Template</vt:lpstr>
      <vt:lpstr>NFCC Task &amp;  Finish Group</vt:lpstr>
      <vt:lpstr>Contact Details</vt:lpstr>
      <vt:lpstr>Introduction</vt:lpstr>
      <vt:lpstr>UK Fire and Rescue Services &amp; F+G Offices</vt:lpstr>
      <vt:lpstr>FM &amp; Construction National Strategic  Task and Finish  Group</vt:lpstr>
      <vt:lpstr>Proposed Structure and Operating Model</vt:lpstr>
      <vt:lpstr>Structure and Operating Model</vt:lpstr>
      <vt:lpstr>FM &amp; Construction National Task and Finish Group Vision</vt:lpstr>
      <vt:lpstr>Progress To Date</vt:lpstr>
      <vt:lpstr>Survey Analysis</vt:lpstr>
      <vt:lpstr>Key Considerations</vt:lpstr>
      <vt:lpstr>Salix - Funding Calculator</vt:lpstr>
      <vt:lpstr>Decarbonisation Process</vt:lpstr>
      <vt:lpstr>Next Steps</vt:lpstr>
      <vt:lpstr>Questions &amp; Discussion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F+G 16x9 Template</dc:title>
  <dc:creator>SNC-Lavalin</dc:creator>
  <cp:lastModifiedBy>Elli Nikolaou</cp:lastModifiedBy>
  <cp:revision>1094</cp:revision>
  <cp:lastPrinted>2022-09-28T19:22:42Z</cp:lastPrinted>
  <dcterms:created xsi:type="dcterms:W3CDTF">2014-07-30T18:59:46Z</dcterms:created>
  <dcterms:modified xsi:type="dcterms:W3CDTF">2023-06-14T15:36:57Z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</Properties>
</file>